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8" r:id="rId2"/>
    <p:sldId id="288" r:id="rId3"/>
    <p:sldId id="256" r:id="rId4"/>
    <p:sldId id="258" r:id="rId5"/>
    <p:sldId id="264" r:id="rId6"/>
    <p:sldId id="273" r:id="rId7"/>
    <p:sldId id="266" r:id="rId8"/>
    <p:sldId id="282" r:id="rId9"/>
    <p:sldId id="281" r:id="rId10"/>
    <p:sldId id="260" r:id="rId11"/>
    <p:sldId id="259" r:id="rId12"/>
    <p:sldId id="271" r:id="rId13"/>
    <p:sldId id="276" r:id="rId14"/>
    <p:sldId id="263" r:id="rId15"/>
    <p:sldId id="285" r:id="rId16"/>
    <p:sldId id="261" r:id="rId17"/>
    <p:sldId id="274" r:id="rId18"/>
    <p:sldId id="286" r:id="rId19"/>
    <p:sldId id="262" r:id="rId20"/>
    <p:sldId id="284" r:id="rId21"/>
    <p:sldId id="25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33"/>
    <a:srgbClr val="990099"/>
    <a:srgbClr val="F57913"/>
    <a:srgbClr val="005696"/>
    <a:srgbClr val="7ABC32"/>
    <a:srgbClr val="76B531"/>
    <a:srgbClr val="FF6600"/>
    <a:srgbClr val="FFB871"/>
    <a:srgbClr val="FFC081"/>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autoAdjust="0"/>
    <p:restoredTop sz="90210" autoAdjust="0"/>
  </p:normalViewPr>
  <p:slideViewPr>
    <p:cSldViewPr>
      <p:cViewPr>
        <p:scale>
          <a:sx n="101" d="100"/>
          <a:sy n="101" d="100"/>
        </p:scale>
        <p:origin x="-330" y="-7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87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3E8C6-8A46-4604-A899-5626777178E4}" type="doc">
      <dgm:prSet loTypeId="urn:microsoft.com/office/officeart/2005/8/layout/cycle8" loCatId="cycle" qsTypeId="urn:microsoft.com/office/officeart/2005/8/quickstyle/3d3" qsCatId="3D" csTypeId="urn:microsoft.com/office/officeart/2005/8/colors/colorful5" csCatId="colorful" phldr="1"/>
      <dgm:spPr/>
    </dgm:pt>
    <dgm:pt modelId="{B8142514-9FCC-44C6-B825-8AFC828B2284}">
      <dgm:prSet phldrT="[Text]" custT="1"/>
      <dgm:spPr/>
      <dgm:t>
        <a:bodyPr/>
        <a:lstStyle/>
        <a:p>
          <a:r>
            <a:rPr lang="en-US" sz="1250" b="1" dirty="0" smtClean="0"/>
            <a:t>Build Relationships</a:t>
          </a:r>
          <a:endParaRPr lang="en-US" sz="1250" b="1" dirty="0"/>
        </a:p>
      </dgm:t>
    </dgm:pt>
    <dgm:pt modelId="{A2217331-3295-489E-B991-6CE1837129B2}" type="parTrans" cxnId="{EF6E1269-ECB8-4EBC-9280-5FA5FA35A012}">
      <dgm:prSet/>
      <dgm:spPr/>
      <dgm:t>
        <a:bodyPr/>
        <a:lstStyle/>
        <a:p>
          <a:endParaRPr lang="en-US"/>
        </a:p>
      </dgm:t>
    </dgm:pt>
    <dgm:pt modelId="{813520F2-8BFD-4569-874D-EDC76128B55D}" type="sibTrans" cxnId="{EF6E1269-ECB8-4EBC-9280-5FA5FA35A012}">
      <dgm:prSet/>
      <dgm:spPr/>
      <dgm:t>
        <a:bodyPr/>
        <a:lstStyle/>
        <a:p>
          <a:endParaRPr lang="en-US"/>
        </a:p>
      </dgm:t>
    </dgm:pt>
    <dgm:pt modelId="{CCA2E123-9A37-4322-B86A-294CAD3130AD}">
      <dgm:prSet phldrT="[Text]" custT="1"/>
      <dgm:spPr/>
      <dgm:t>
        <a:bodyPr/>
        <a:lstStyle/>
        <a:p>
          <a:r>
            <a:rPr lang="en-US" sz="1300" b="1" dirty="0" smtClean="0"/>
            <a:t>Teach Responsibly</a:t>
          </a:r>
          <a:endParaRPr lang="en-US" sz="1300" b="1" dirty="0"/>
        </a:p>
      </dgm:t>
    </dgm:pt>
    <dgm:pt modelId="{26DA1A87-C4FB-4C31-81D6-F44AC1A2BF73}" type="parTrans" cxnId="{1E1AF04D-94A8-4527-9B90-21B74A0553FD}">
      <dgm:prSet/>
      <dgm:spPr/>
      <dgm:t>
        <a:bodyPr/>
        <a:lstStyle/>
        <a:p>
          <a:endParaRPr lang="en-US"/>
        </a:p>
      </dgm:t>
    </dgm:pt>
    <dgm:pt modelId="{A5AA7936-24AD-41A2-836D-2A21C6EAC878}" type="sibTrans" cxnId="{1E1AF04D-94A8-4527-9B90-21B74A0553FD}">
      <dgm:prSet/>
      <dgm:spPr/>
      <dgm:t>
        <a:bodyPr/>
        <a:lstStyle/>
        <a:p>
          <a:endParaRPr lang="en-US"/>
        </a:p>
      </dgm:t>
    </dgm:pt>
    <dgm:pt modelId="{69593512-E2E0-45C0-B917-BEECEC3F574E}">
      <dgm:prSet phldrT="[Text]" custT="1"/>
      <dgm:spPr/>
      <dgm:t>
        <a:bodyPr/>
        <a:lstStyle/>
        <a:p>
          <a:r>
            <a:rPr lang="en-US" sz="1200" b="1" dirty="0" smtClean="0"/>
            <a:t>Curiosity</a:t>
          </a:r>
          <a:endParaRPr lang="en-US" sz="1200" b="1" dirty="0"/>
        </a:p>
      </dgm:t>
    </dgm:pt>
    <dgm:pt modelId="{B6758E55-159F-40C6-8A15-00014B35274C}" type="parTrans" cxnId="{6787FB78-0456-4667-8BEB-D0A4282ED982}">
      <dgm:prSet/>
      <dgm:spPr/>
      <dgm:t>
        <a:bodyPr/>
        <a:lstStyle/>
        <a:p>
          <a:endParaRPr lang="en-US"/>
        </a:p>
      </dgm:t>
    </dgm:pt>
    <dgm:pt modelId="{ABDD9403-C036-47F3-9B98-0A6CDB7FD041}" type="sibTrans" cxnId="{6787FB78-0456-4667-8BEB-D0A4282ED982}">
      <dgm:prSet/>
      <dgm:spPr/>
      <dgm:t>
        <a:bodyPr/>
        <a:lstStyle/>
        <a:p>
          <a:endParaRPr lang="en-US"/>
        </a:p>
      </dgm:t>
    </dgm:pt>
    <dgm:pt modelId="{D096F969-8AD8-4D83-94C0-194D0E754AE4}">
      <dgm:prSet/>
      <dgm:spPr/>
      <dgm:t>
        <a:bodyPr/>
        <a:lstStyle/>
        <a:p>
          <a:endParaRPr lang="en-US"/>
        </a:p>
      </dgm:t>
    </dgm:pt>
    <dgm:pt modelId="{86ACBB4A-C94C-48AC-9287-E3E5D637ED27}" type="parTrans" cxnId="{F711740B-4FDC-48E5-9458-16DE8094A2E9}">
      <dgm:prSet/>
      <dgm:spPr/>
      <dgm:t>
        <a:bodyPr/>
        <a:lstStyle/>
        <a:p>
          <a:endParaRPr lang="en-US"/>
        </a:p>
      </dgm:t>
    </dgm:pt>
    <dgm:pt modelId="{4D92C5CF-D56B-49DB-ABFB-6FC801C03A69}" type="sibTrans" cxnId="{F711740B-4FDC-48E5-9458-16DE8094A2E9}">
      <dgm:prSet/>
      <dgm:spPr/>
      <dgm:t>
        <a:bodyPr/>
        <a:lstStyle/>
        <a:p>
          <a:endParaRPr lang="en-US"/>
        </a:p>
      </dgm:t>
    </dgm:pt>
    <dgm:pt modelId="{BE509948-D213-416C-9C40-3B2C1B61F7DA}">
      <dgm:prSet/>
      <dgm:spPr/>
      <dgm:t>
        <a:bodyPr/>
        <a:lstStyle/>
        <a:p>
          <a:endParaRPr lang="en-US"/>
        </a:p>
      </dgm:t>
    </dgm:pt>
    <dgm:pt modelId="{38636399-DDF7-43A8-8DAC-5DBABC0FD237}" type="parTrans" cxnId="{89462547-D834-49F5-85D9-69C7DDB36066}">
      <dgm:prSet/>
      <dgm:spPr/>
      <dgm:t>
        <a:bodyPr/>
        <a:lstStyle/>
        <a:p>
          <a:endParaRPr lang="en-US"/>
        </a:p>
      </dgm:t>
    </dgm:pt>
    <dgm:pt modelId="{0CDF8464-5F6D-4768-850E-4C54F3105536}" type="sibTrans" cxnId="{89462547-D834-49F5-85D9-69C7DDB36066}">
      <dgm:prSet/>
      <dgm:spPr/>
      <dgm:t>
        <a:bodyPr/>
        <a:lstStyle/>
        <a:p>
          <a:endParaRPr lang="en-US"/>
        </a:p>
      </dgm:t>
    </dgm:pt>
    <dgm:pt modelId="{F5EADB6C-4B63-43D3-8BE6-80C42B32DB49}" type="pres">
      <dgm:prSet presAssocID="{E933E8C6-8A46-4604-A899-5626777178E4}" presName="compositeShape" presStyleCnt="0">
        <dgm:presLayoutVars>
          <dgm:chMax val="7"/>
          <dgm:dir/>
          <dgm:resizeHandles val="exact"/>
        </dgm:presLayoutVars>
      </dgm:prSet>
      <dgm:spPr/>
    </dgm:pt>
    <dgm:pt modelId="{964125DD-C7CA-4911-9BFF-3CD5E7504825}" type="pres">
      <dgm:prSet presAssocID="{E933E8C6-8A46-4604-A899-5626777178E4}" presName="wedge1" presStyleLbl="node1" presStyleIdx="0" presStyleCnt="4"/>
      <dgm:spPr/>
      <dgm:t>
        <a:bodyPr/>
        <a:lstStyle/>
        <a:p>
          <a:endParaRPr lang="en-US"/>
        </a:p>
      </dgm:t>
    </dgm:pt>
    <dgm:pt modelId="{ED7633DB-6D7E-4F61-A96D-6BDB0CE3766D}" type="pres">
      <dgm:prSet presAssocID="{E933E8C6-8A46-4604-A899-5626777178E4}" presName="dummy1a" presStyleCnt="0"/>
      <dgm:spPr/>
    </dgm:pt>
    <dgm:pt modelId="{88CBA70C-80BB-4501-A994-C87C3BB64638}" type="pres">
      <dgm:prSet presAssocID="{E933E8C6-8A46-4604-A899-5626777178E4}" presName="dummy1b" presStyleCnt="0"/>
      <dgm:spPr/>
    </dgm:pt>
    <dgm:pt modelId="{2D130CE5-C947-4EA6-B9F4-EBAD2C818618}" type="pres">
      <dgm:prSet presAssocID="{E933E8C6-8A46-4604-A899-5626777178E4}" presName="wedge1Tx" presStyleLbl="node1" presStyleIdx="0" presStyleCnt="4">
        <dgm:presLayoutVars>
          <dgm:chMax val="0"/>
          <dgm:chPref val="0"/>
          <dgm:bulletEnabled val="1"/>
        </dgm:presLayoutVars>
      </dgm:prSet>
      <dgm:spPr/>
      <dgm:t>
        <a:bodyPr/>
        <a:lstStyle/>
        <a:p>
          <a:endParaRPr lang="en-US"/>
        </a:p>
      </dgm:t>
    </dgm:pt>
    <dgm:pt modelId="{4E02E328-CB23-4DCD-B0D7-C68D69BD9BED}" type="pres">
      <dgm:prSet presAssocID="{E933E8C6-8A46-4604-A899-5626777178E4}" presName="wedge2" presStyleLbl="node1" presStyleIdx="1" presStyleCnt="4"/>
      <dgm:spPr/>
      <dgm:t>
        <a:bodyPr/>
        <a:lstStyle/>
        <a:p>
          <a:endParaRPr lang="en-US"/>
        </a:p>
      </dgm:t>
    </dgm:pt>
    <dgm:pt modelId="{208307B6-3687-41B7-8DD4-48D86AF24B59}" type="pres">
      <dgm:prSet presAssocID="{E933E8C6-8A46-4604-A899-5626777178E4}" presName="dummy2a" presStyleCnt="0"/>
      <dgm:spPr/>
    </dgm:pt>
    <dgm:pt modelId="{81609C90-CD81-4C25-9B65-586228FA218D}" type="pres">
      <dgm:prSet presAssocID="{E933E8C6-8A46-4604-A899-5626777178E4}" presName="dummy2b" presStyleCnt="0"/>
      <dgm:spPr/>
    </dgm:pt>
    <dgm:pt modelId="{57FB77BC-3ED0-409A-B680-32BA59C9CC4A}" type="pres">
      <dgm:prSet presAssocID="{E933E8C6-8A46-4604-A899-5626777178E4}" presName="wedge2Tx" presStyleLbl="node1" presStyleIdx="1" presStyleCnt="4">
        <dgm:presLayoutVars>
          <dgm:chMax val="0"/>
          <dgm:chPref val="0"/>
          <dgm:bulletEnabled val="1"/>
        </dgm:presLayoutVars>
      </dgm:prSet>
      <dgm:spPr/>
      <dgm:t>
        <a:bodyPr/>
        <a:lstStyle/>
        <a:p>
          <a:endParaRPr lang="en-US"/>
        </a:p>
      </dgm:t>
    </dgm:pt>
    <dgm:pt modelId="{9217A4DB-AD1C-404B-AB6E-B2D0BBF0BECB}" type="pres">
      <dgm:prSet presAssocID="{E933E8C6-8A46-4604-A899-5626777178E4}" presName="wedge3" presStyleLbl="node1" presStyleIdx="2" presStyleCnt="4"/>
      <dgm:spPr/>
      <dgm:t>
        <a:bodyPr/>
        <a:lstStyle/>
        <a:p>
          <a:endParaRPr lang="en-US"/>
        </a:p>
      </dgm:t>
    </dgm:pt>
    <dgm:pt modelId="{24A0777C-160F-4E21-8E48-E61903595E2E}" type="pres">
      <dgm:prSet presAssocID="{E933E8C6-8A46-4604-A899-5626777178E4}" presName="dummy3a" presStyleCnt="0"/>
      <dgm:spPr/>
    </dgm:pt>
    <dgm:pt modelId="{96527E30-47C1-4C63-868F-2285E77D2FF8}" type="pres">
      <dgm:prSet presAssocID="{E933E8C6-8A46-4604-A899-5626777178E4}" presName="dummy3b" presStyleCnt="0"/>
      <dgm:spPr/>
    </dgm:pt>
    <dgm:pt modelId="{82786FD1-D549-4698-AF4D-BFBDA9ECCD2B}" type="pres">
      <dgm:prSet presAssocID="{E933E8C6-8A46-4604-A899-5626777178E4}" presName="wedge3Tx" presStyleLbl="node1" presStyleIdx="2" presStyleCnt="4">
        <dgm:presLayoutVars>
          <dgm:chMax val="0"/>
          <dgm:chPref val="0"/>
          <dgm:bulletEnabled val="1"/>
        </dgm:presLayoutVars>
      </dgm:prSet>
      <dgm:spPr/>
      <dgm:t>
        <a:bodyPr/>
        <a:lstStyle/>
        <a:p>
          <a:endParaRPr lang="en-US"/>
        </a:p>
      </dgm:t>
    </dgm:pt>
    <dgm:pt modelId="{9BAB8B09-AAA9-4F68-B9AC-4D2D918EB927}" type="pres">
      <dgm:prSet presAssocID="{E933E8C6-8A46-4604-A899-5626777178E4}" presName="wedge4" presStyleLbl="node1" presStyleIdx="3" presStyleCnt="4"/>
      <dgm:spPr/>
      <dgm:t>
        <a:bodyPr/>
        <a:lstStyle/>
        <a:p>
          <a:endParaRPr lang="en-US"/>
        </a:p>
      </dgm:t>
    </dgm:pt>
    <dgm:pt modelId="{DBA97F9F-68B2-4B0E-96E3-E1C8A89FAA2B}" type="pres">
      <dgm:prSet presAssocID="{E933E8C6-8A46-4604-A899-5626777178E4}" presName="dummy4a" presStyleCnt="0"/>
      <dgm:spPr/>
    </dgm:pt>
    <dgm:pt modelId="{30CB7C2A-4C8E-42E3-8069-0AC243130C15}" type="pres">
      <dgm:prSet presAssocID="{E933E8C6-8A46-4604-A899-5626777178E4}" presName="dummy4b" presStyleCnt="0"/>
      <dgm:spPr/>
    </dgm:pt>
    <dgm:pt modelId="{4A30C2F8-C84E-4D32-AD7B-AF167729EDF9}" type="pres">
      <dgm:prSet presAssocID="{E933E8C6-8A46-4604-A899-5626777178E4}" presName="wedge4Tx" presStyleLbl="node1" presStyleIdx="3" presStyleCnt="4">
        <dgm:presLayoutVars>
          <dgm:chMax val="0"/>
          <dgm:chPref val="0"/>
          <dgm:bulletEnabled val="1"/>
        </dgm:presLayoutVars>
      </dgm:prSet>
      <dgm:spPr/>
      <dgm:t>
        <a:bodyPr/>
        <a:lstStyle/>
        <a:p>
          <a:endParaRPr lang="en-US"/>
        </a:p>
      </dgm:t>
    </dgm:pt>
    <dgm:pt modelId="{394CA1E1-6A54-4A7A-88B5-D48609CFB1D7}" type="pres">
      <dgm:prSet presAssocID="{813520F2-8BFD-4569-874D-EDC76128B55D}" presName="arrowWedge1" presStyleLbl="fgSibTrans2D1" presStyleIdx="0" presStyleCnt="4" custLinFactNeighborX="13223" custLinFactNeighborY="-11597"/>
      <dgm:spPr/>
    </dgm:pt>
    <dgm:pt modelId="{85318FF9-D6F5-4621-8C90-70DC2EEE7873}" type="pres">
      <dgm:prSet presAssocID="{4D92C5CF-D56B-49DB-ABFB-6FC801C03A69}" presName="arrowWedge2" presStyleLbl="fgSibTrans2D1" presStyleIdx="1" presStyleCnt="4" custLinFactNeighborX="15210" custLinFactNeighborY="9913"/>
      <dgm:spPr/>
    </dgm:pt>
    <dgm:pt modelId="{1A9A23A1-5459-42EB-8190-59A8BFBBBF38}" type="pres">
      <dgm:prSet presAssocID="{A5AA7936-24AD-41A2-836D-2A21C6EAC878}" presName="arrowWedge3" presStyleLbl="fgSibTrans2D1" presStyleIdx="2" presStyleCnt="4" custLinFactNeighborX="-13583" custLinFactNeighborY="9913"/>
      <dgm:spPr/>
    </dgm:pt>
    <dgm:pt modelId="{31718648-0587-49F6-99FC-9349CAE96066}" type="pres">
      <dgm:prSet presAssocID="{ABDD9403-C036-47F3-9B98-0A6CDB7FD041}" presName="arrowWedge4" presStyleLbl="fgSibTrans2D1" presStyleIdx="3" presStyleCnt="4" custLinFactNeighborX="-11596" custLinFactNeighborY="-11597"/>
      <dgm:spPr/>
    </dgm:pt>
  </dgm:ptLst>
  <dgm:cxnLst>
    <dgm:cxn modelId="{26E47E62-2F42-4081-BE92-88F58808F0F4}" type="presOf" srcId="{E933E8C6-8A46-4604-A899-5626777178E4}" destId="{F5EADB6C-4B63-43D3-8BE6-80C42B32DB49}" srcOrd="0" destOrd="0" presId="urn:microsoft.com/office/officeart/2005/8/layout/cycle8"/>
    <dgm:cxn modelId="{639F9F2C-6AB3-4981-8C9F-5D35AF430D4C}" type="presOf" srcId="{CCA2E123-9A37-4322-B86A-294CAD3130AD}" destId="{82786FD1-D549-4698-AF4D-BFBDA9ECCD2B}" srcOrd="1" destOrd="0" presId="urn:microsoft.com/office/officeart/2005/8/layout/cycle8"/>
    <dgm:cxn modelId="{1A399F0E-4599-48C3-AA78-F84D63A14A4A}" type="presOf" srcId="{BE509948-D213-416C-9C40-3B2C1B61F7DA}" destId="{57FB77BC-3ED0-409A-B680-32BA59C9CC4A}" srcOrd="1" destOrd="1" presId="urn:microsoft.com/office/officeart/2005/8/layout/cycle8"/>
    <dgm:cxn modelId="{40C41B6E-577C-407C-8BAB-793ECFC25A57}" type="presOf" srcId="{D096F969-8AD8-4D83-94C0-194D0E754AE4}" destId="{57FB77BC-3ED0-409A-B680-32BA59C9CC4A}" srcOrd="1" destOrd="0" presId="urn:microsoft.com/office/officeart/2005/8/layout/cycle8"/>
    <dgm:cxn modelId="{D70CA058-C2C1-43B4-AB58-E7538FFE8187}" type="presOf" srcId="{B8142514-9FCC-44C6-B825-8AFC828B2284}" destId="{2D130CE5-C947-4EA6-B9F4-EBAD2C818618}" srcOrd="1" destOrd="0" presId="urn:microsoft.com/office/officeart/2005/8/layout/cycle8"/>
    <dgm:cxn modelId="{F711740B-4FDC-48E5-9458-16DE8094A2E9}" srcId="{E933E8C6-8A46-4604-A899-5626777178E4}" destId="{D096F969-8AD8-4D83-94C0-194D0E754AE4}" srcOrd="1" destOrd="0" parTransId="{86ACBB4A-C94C-48AC-9287-E3E5D637ED27}" sibTransId="{4D92C5CF-D56B-49DB-ABFB-6FC801C03A69}"/>
    <dgm:cxn modelId="{6356F1B0-EE04-4949-988B-C50969705E8E}" type="presOf" srcId="{69593512-E2E0-45C0-B917-BEECEC3F574E}" destId="{4A30C2F8-C84E-4D32-AD7B-AF167729EDF9}" srcOrd="1" destOrd="0" presId="urn:microsoft.com/office/officeart/2005/8/layout/cycle8"/>
    <dgm:cxn modelId="{EF6E1269-ECB8-4EBC-9280-5FA5FA35A012}" srcId="{E933E8C6-8A46-4604-A899-5626777178E4}" destId="{B8142514-9FCC-44C6-B825-8AFC828B2284}" srcOrd="0" destOrd="0" parTransId="{A2217331-3295-489E-B991-6CE1837129B2}" sibTransId="{813520F2-8BFD-4569-874D-EDC76128B55D}"/>
    <dgm:cxn modelId="{1E1AF04D-94A8-4527-9B90-21B74A0553FD}" srcId="{E933E8C6-8A46-4604-A899-5626777178E4}" destId="{CCA2E123-9A37-4322-B86A-294CAD3130AD}" srcOrd="2" destOrd="0" parTransId="{26DA1A87-C4FB-4C31-81D6-F44AC1A2BF73}" sibTransId="{A5AA7936-24AD-41A2-836D-2A21C6EAC878}"/>
    <dgm:cxn modelId="{CDA2829A-E5A6-4988-9D09-1F3A2BC40EEE}" type="presOf" srcId="{CCA2E123-9A37-4322-B86A-294CAD3130AD}" destId="{9217A4DB-AD1C-404B-AB6E-B2D0BBF0BECB}" srcOrd="0" destOrd="0" presId="urn:microsoft.com/office/officeart/2005/8/layout/cycle8"/>
    <dgm:cxn modelId="{6787FB78-0456-4667-8BEB-D0A4282ED982}" srcId="{E933E8C6-8A46-4604-A899-5626777178E4}" destId="{69593512-E2E0-45C0-B917-BEECEC3F574E}" srcOrd="3" destOrd="0" parTransId="{B6758E55-159F-40C6-8A15-00014B35274C}" sibTransId="{ABDD9403-C036-47F3-9B98-0A6CDB7FD041}"/>
    <dgm:cxn modelId="{3001521B-CEB6-42B6-B7F2-1413386287DA}" type="presOf" srcId="{B8142514-9FCC-44C6-B825-8AFC828B2284}" destId="{964125DD-C7CA-4911-9BFF-3CD5E7504825}" srcOrd="0" destOrd="0" presId="urn:microsoft.com/office/officeart/2005/8/layout/cycle8"/>
    <dgm:cxn modelId="{D6586DD4-9E43-4468-BAD0-64BC21B67F21}" type="presOf" srcId="{BE509948-D213-416C-9C40-3B2C1B61F7DA}" destId="{4E02E328-CB23-4DCD-B0D7-C68D69BD9BED}" srcOrd="0" destOrd="1" presId="urn:microsoft.com/office/officeart/2005/8/layout/cycle8"/>
    <dgm:cxn modelId="{E7BB8A7C-48B4-4214-9B25-8634971253E6}" type="presOf" srcId="{69593512-E2E0-45C0-B917-BEECEC3F574E}" destId="{9BAB8B09-AAA9-4F68-B9AC-4D2D918EB927}" srcOrd="0" destOrd="0" presId="urn:microsoft.com/office/officeart/2005/8/layout/cycle8"/>
    <dgm:cxn modelId="{89462547-D834-49F5-85D9-69C7DDB36066}" srcId="{D096F969-8AD8-4D83-94C0-194D0E754AE4}" destId="{BE509948-D213-416C-9C40-3B2C1B61F7DA}" srcOrd="0" destOrd="0" parTransId="{38636399-DDF7-43A8-8DAC-5DBABC0FD237}" sibTransId="{0CDF8464-5F6D-4768-850E-4C54F3105536}"/>
    <dgm:cxn modelId="{CD3A40F1-9815-4D8F-A128-1E88712D25BA}" type="presOf" srcId="{D096F969-8AD8-4D83-94C0-194D0E754AE4}" destId="{4E02E328-CB23-4DCD-B0D7-C68D69BD9BED}" srcOrd="0" destOrd="0" presId="urn:microsoft.com/office/officeart/2005/8/layout/cycle8"/>
    <dgm:cxn modelId="{459552BC-4A58-446E-801C-565DAEBFBD7B}" type="presParOf" srcId="{F5EADB6C-4B63-43D3-8BE6-80C42B32DB49}" destId="{964125DD-C7CA-4911-9BFF-3CD5E7504825}" srcOrd="0" destOrd="0" presId="urn:microsoft.com/office/officeart/2005/8/layout/cycle8"/>
    <dgm:cxn modelId="{313E58D8-BFE2-460F-AF3B-3EA73B6FA999}" type="presParOf" srcId="{F5EADB6C-4B63-43D3-8BE6-80C42B32DB49}" destId="{ED7633DB-6D7E-4F61-A96D-6BDB0CE3766D}" srcOrd="1" destOrd="0" presId="urn:microsoft.com/office/officeart/2005/8/layout/cycle8"/>
    <dgm:cxn modelId="{C460F8A7-44E9-48C4-88C6-16BCCEDE496A}" type="presParOf" srcId="{F5EADB6C-4B63-43D3-8BE6-80C42B32DB49}" destId="{88CBA70C-80BB-4501-A994-C87C3BB64638}" srcOrd="2" destOrd="0" presId="urn:microsoft.com/office/officeart/2005/8/layout/cycle8"/>
    <dgm:cxn modelId="{E704FBB9-A21F-449F-9E8A-9B46A35E6C7D}" type="presParOf" srcId="{F5EADB6C-4B63-43D3-8BE6-80C42B32DB49}" destId="{2D130CE5-C947-4EA6-B9F4-EBAD2C818618}" srcOrd="3" destOrd="0" presId="urn:microsoft.com/office/officeart/2005/8/layout/cycle8"/>
    <dgm:cxn modelId="{410937E3-DA3A-4D74-A293-B6B0B1DEF05F}" type="presParOf" srcId="{F5EADB6C-4B63-43D3-8BE6-80C42B32DB49}" destId="{4E02E328-CB23-4DCD-B0D7-C68D69BD9BED}" srcOrd="4" destOrd="0" presId="urn:microsoft.com/office/officeart/2005/8/layout/cycle8"/>
    <dgm:cxn modelId="{ED67C5EC-FC4A-494D-86F7-A16EFB3D147C}" type="presParOf" srcId="{F5EADB6C-4B63-43D3-8BE6-80C42B32DB49}" destId="{208307B6-3687-41B7-8DD4-48D86AF24B59}" srcOrd="5" destOrd="0" presId="urn:microsoft.com/office/officeart/2005/8/layout/cycle8"/>
    <dgm:cxn modelId="{49EF4795-B36F-4754-8546-7420FB454041}" type="presParOf" srcId="{F5EADB6C-4B63-43D3-8BE6-80C42B32DB49}" destId="{81609C90-CD81-4C25-9B65-586228FA218D}" srcOrd="6" destOrd="0" presId="urn:microsoft.com/office/officeart/2005/8/layout/cycle8"/>
    <dgm:cxn modelId="{0A9D2569-1C55-4FDB-8D54-B1BD9DC554B0}" type="presParOf" srcId="{F5EADB6C-4B63-43D3-8BE6-80C42B32DB49}" destId="{57FB77BC-3ED0-409A-B680-32BA59C9CC4A}" srcOrd="7" destOrd="0" presId="urn:microsoft.com/office/officeart/2005/8/layout/cycle8"/>
    <dgm:cxn modelId="{088DA63D-FEB2-4B68-9A8E-B125D332F2EB}" type="presParOf" srcId="{F5EADB6C-4B63-43D3-8BE6-80C42B32DB49}" destId="{9217A4DB-AD1C-404B-AB6E-B2D0BBF0BECB}" srcOrd="8" destOrd="0" presId="urn:microsoft.com/office/officeart/2005/8/layout/cycle8"/>
    <dgm:cxn modelId="{85B152B9-6CEF-46C3-9236-364097334E2D}" type="presParOf" srcId="{F5EADB6C-4B63-43D3-8BE6-80C42B32DB49}" destId="{24A0777C-160F-4E21-8E48-E61903595E2E}" srcOrd="9" destOrd="0" presId="urn:microsoft.com/office/officeart/2005/8/layout/cycle8"/>
    <dgm:cxn modelId="{C7CD1CE7-B92F-4763-827F-FAC671CACBB2}" type="presParOf" srcId="{F5EADB6C-4B63-43D3-8BE6-80C42B32DB49}" destId="{96527E30-47C1-4C63-868F-2285E77D2FF8}" srcOrd="10" destOrd="0" presId="urn:microsoft.com/office/officeart/2005/8/layout/cycle8"/>
    <dgm:cxn modelId="{E466D853-D4DF-47D7-9B28-739857742ADE}" type="presParOf" srcId="{F5EADB6C-4B63-43D3-8BE6-80C42B32DB49}" destId="{82786FD1-D549-4698-AF4D-BFBDA9ECCD2B}" srcOrd="11" destOrd="0" presId="urn:microsoft.com/office/officeart/2005/8/layout/cycle8"/>
    <dgm:cxn modelId="{649A75FB-0264-4E91-8562-43490112ACF1}" type="presParOf" srcId="{F5EADB6C-4B63-43D3-8BE6-80C42B32DB49}" destId="{9BAB8B09-AAA9-4F68-B9AC-4D2D918EB927}" srcOrd="12" destOrd="0" presId="urn:microsoft.com/office/officeart/2005/8/layout/cycle8"/>
    <dgm:cxn modelId="{163C098B-8964-4035-AF86-06E1D27AE640}" type="presParOf" srcId="{F5EADB6C-4B63-43D3-8BE6-80C42B32DB49}" destId="{DBA97F9F-68B2-4B0E-96E3-E1C8A89FAA2B}" srcOrd="13" destOrd="0" presId="urn:microsoft.com/office/officeart/2005/8/layout/cycle8"/>
    <dgm:cxn modelId="{4E889299-4461-4B56-800F-2CFC7303A139}" type="presParOf" srcId="{F5EADB6C-4B63-43D3-8BE6-80C42B32DB49}" destId="{30CB7C2A-4C8E-42E3-8069-0AC243130C15}" srcOrd="14" destOrd="0" presId="urn:microsoft.com/office/officeart/2005/8/layout/cycle8"/>
    <dgm:cxn modelId="{35F3240B-42EC-49E8-AD9A-4467763CB181}" type="presParOf" srcId="{F5EADB6C-4B63-43D3-8BE6-80C42B32DB49}" destId="{4A30C2F8-C84E-4D32-AD7B-AF167729EDF9}" srcOrd="15" destOrd="0" presId="urn:microsoft.com/office/officeart/2005/8/layout/cycle8"/>
    <dgm:cxn modelId="{510ACACB-547D-405B-AA38-C4C7D02DD529}" type="presParOf" srcId="{F5EADB6C-4B63-43D3-8BE6-80C42B32DB49}" destId="{394CA1E1-6A54-4A7A-88B5-D48609CFB1D7}" srcOrd="16" destOrd="0" presId="urn:microsoft.com/office/officeart/2005/8/layout/cycle8"/>
    <dgm:cxn modelId="{094E03B5-B2B1-4942-B2A4-FC8F5F30E2D5}" type="presParOf" srcId="{F5EADB6C-4B63-43D3-8BE6-80C42B32DB49}" destId="{85318FF9-D6F5-4621-8C90-70DC2EEE7873}" srcOrd="17" destOrd="0" presId="urn:microsoft.com/office/officeart/2005/8/layout/cycle8"/>
    <dgm:cxn modelId="{C9AF4C19-033C-4E02-A05F-BC0E53BBEF59}" type="presParOf" srcId="{F5EADB6C-4B63-43D3-8BE6-80C42B32DB49}" destId="{1A9A23A1-5459-42EB-8190-59A8BFBBBF38}" srcOrd="18" destOrd="0" presId="urn:microsoft.com/office/officeart/2005/8/layout/cycle8"/>
    <dgm:cxn modelId="{D730C0D2-F0BE-4342-A488-E1A18D7A4522}" type="presParOf" srcId="{F5EADB6C-4B63-43D3-8BE6-80C42B32DB49}" destId="{31718648-0587-49F6-99FC-9349CAE96066}" srcOrd="1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4125DD-C7CA-4911-9BFF-3CD5E7504825}">
      <dsp:nvSpPr>
        <dsp:cNvPr id="0" name=""/>
        <dsp:cNvSpPr/>
      </dsp:nvSpPr>
      <dsp:spPr>
        <a:xfrm>
          <a:off x="878416" y="182863"/>
          <a:ext cx="2560320" cy="2560320"/>
        </a:xfrm>
        <a:prstGeom prst="pie">
          <a:avLst>
            <a:gd name="adj1" fmla="val 16200000"/>
            <a:gd name="adj2" fmla="val 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55625">
            <a:lnSpc>
              <a:spcPct val="90000"/>
            </a:lnSpc>
            <a:spcBef>
              <a:spcPct val="0"/>
            </a:spcBef>
            <a:spcAft>
              <a:spcPct val="35000"/>
            </a:spcAft>
          </a:pPr>
          <a:r>
            <a:rPr lang="en-US" sz="1250" b="1" kern="1200" dirty="0" smtClean="0"/>
            <a:t>Build Relationships</a:t>
          </a:r>
          <a:endParaRPr lang="en-US" sz="1250" b="1" kern="1200" dirty="0"/>
        </a:p>
      </dsp:txBody>
      <dsp:txXfrm>
        <a:off x="2237520" y="713520"/>
        <a:ext cx="944880" cy="701040"/>
      </dsp:txXfrm>
    </dsp:sp>
    <dsp:sp modelId="{4E02E328-CB23-4DCD-B0D7-C68D69BD9BED}">
      <dsp:nvSpPr>
        <dsp:cNvPr id="0" name=""/>
        <dsp:cNvSpPr/>
      </dsp:nvSpPr>
      <dsp:spPr>
        <a:xfrm>
          <a:off x="878416" y="268816"/>
          <a:ext cx="2560320" cy="2560320"/>
        </a:xfrm>
        <a:prstGeom prst="pie">
          <a:avLst>
            <a:gd name="adj1" fmla="val 0"/>
            <a:gd name="adj2" fmla="val 5400000"/>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t" anchorCtr="0">
          <a:noAutofit/>
        </a:bodyPr>
        <a:lstStyle/>
        <a:p>
          <a:pPr lvl="0" algn="l" defTabSz="933450">
            <a:lnSpc>
              <a:spcPct val="90000"/>
            </a:lnSpc>
            <a:spcBef>
              <a:spcPct val="0"/>
            </a:spcBef>
            <a:spcAft>
              <a:spcPct val="35000"/>
            </a:spcAft>
          </a:pPr>
          <a:endParaRPr lang="en-US" sz="2100" kern="1200"/>
        </a:p>
        <a:p>
          <a:pPr marL="171450" lvl="1" indent="-171450" algn="l" defTabSz="711200">
            <a:lnSpc>
              <a:spcPct val="90000"/>
            </a:lnSpc>
            <a:spcBef>
              <a:spcPct val="0"/>
            </a:spcBef>
            <a:spcAft>
              <a:spcPct val="15000"/>
            </a:spcAft>
            <a:buChar char="••"/>
          </a:pPr>
          <a:endParaRPr lang="en-US" sz="1600" kern="1200"/>
        </a:p>
      </dsp:txBody>
      <dsp:txXfrm>
        <a:off x="2237520" y="1597439"/>
        <a:ext cx="944880" cy="701040"/>
      </dsp:txXfrm>
    </dsp:sp>
    <dsp:sp modelId="{9217A4DB-AD1C-404B-AB6E-B2D0BBF0BECB}">
      <dsp:nvSpPr>
        <dsp:cNvPr id="0" name=""/>
        <dsp:cNvSpPr/>
      </dsp:nvSpPr>
      <dsp:spPr>
        <a:xfrm>
          <a:off x="792463" y="268816"/>
          <a:ext cx="2560320" cy="2560320"/>
        </a:xfrm>
        <a:prstGeom prst="pie">
          <a:avLst>
            <a:gd name="adj1" fmla="val 5400000"/>
            <a:gd name="adj2" fmla="val 10800000"/>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Teach Responsibly</a:t>
          </a:r>
          <a:endParaRPr lang="en-US" sz="1300" b="1" kern="1200" dirty="0"/>
        </a:p>
      </dsp:txBody>
      <dsp:txXfrm>
        <a:off x="1048799" y="1597439"/>
        <a:ext cx="944880" cy="701040"/>
      </dsp:txXfrm>
    </dsp:sp>
    <dsp:sp modelId="{9BAB8B09-AAA9-4F68-B9AC-4D2D918EB927}">
      <dsp:nvSpPr>
        <dsp:cNvPr id="0" name=""/>
        <dsp:cNvSpPr/>
      </dsp:nvSpPr>
      <dsp:spPr>
        <a:xfrm>
          <a:off x="792463" y="182863"/>
          <a:ext cx="2560320" cy="2560320"/>
        </a:xfrm>
        <a:prstGeom prst="pie">
          <a:avLst>
            <a:gd name="adj1" fmla="val 10800000"/>
            <a:gd name="adj2" fmla="val 1620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Curiosity</a:t>
          </a:r>
          <a:endParaRPr lang="en-US" sz="1200" b="1" kern="1200" dirty="0"/>
        </a:p>
      </dsp:txBody>
      <dsp:txXfrm>
        <a:off x="1048799" y="713520"/>
        <a:ext cx="944880" cy="701040"/>
      </dsp:txXfrm>
    </dsp:sp>
    <dsp:sp modelId="{394CA1E1-6A54-4A7A-88B5-D48609CFB1D7}">
      <dsp:nvSpPr>
        <dsp:cNvPr id="0" name=""/>
        <dsp:cNvSpPr/>
      </dsp:nvSpPr>
      <dsp:spPr>
        <a:xfrm>
          <a:off x="1100387" y="-309314"/>
          <a:ext cx="2877312" cy="2877312"/>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5318FF9-D6F5-4621-8C90-70DC2EEE7873}">
      <dsp:nvSpPr>
        <dsp:cNvPr id="0" name=""/>
        <dsp:cNvSpPr/>
      </dsp:nvSpPr>
      <dsp:spPr>
        <a:xfrm>
          <a:off x="1157559" y="395548"/>
          <a:ext cx="2877312" cy="2877312"/>
        </a:xfrm>
        <a:prstGeom prst="circularArrow">
          <a:avLst>
            <a:gd name="adj1" fmla="val 5085"/>
            <a:gd name="adj2" fmla="val 327528"/>
            <a:gd name="adj3" fmla="val 5072472"/>
            <a:gd name="adj4" fmla="val 0"/>
            <a:gd name="adj5" fmla="val 5932"/>
          </a:avLst>
        </a:prstGeom>
        <a:solidFill>
          <a:schemeClr val="accent5">
            <a:hueOff val="-3311292"/>
            <a:satOff val="13270"/>
            <a:lumOff val="287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9A23A1-5459-42EB-8190-59A8BFBBBF38}">
      <dsp:nvSpPr>
        <dsp:cNvPr id="0" name=""/>
        <dsp:cNvSpPr/>
      </dsp:nvSpPr>
      <dsp:spPr>
        <a:xfrm>
          <a:off x="243141" y="395548"/>
          <a:ext cx="2877312" cy="2877312"/>
        </a:xfrm>
        <a:prstGeom prst="circularArrow">
          <a:avLst>
            <a:gd name="adj1" fmla="val 5085"/>
            <a:gd name="adj2" fmla="val 327528"/>
            <a:gd name="adj3" fmla="val 10472472"/>
            <a:gd name="adj4" fmla="val 5400000"/>
            <a:gd name="adj5" fmla="val 5932"/>
          </a:avLst>
        </a:prstGeom>
        <a:solidFill>
          <a:schemeClr val="accent5">
            <a:hueOff val="-6622584"/>
            <a:satOff val="26541"/>
            <a:lumOff val="575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1718648-0587-49F6-99FC-9349CAE96066}">
      <dsp:nvSpPr>
        <dsp:cNvPr id="0" name=""/>
        <dsp:cNvSpPr/>
      </dsp:nvSpPr>
      <dsp:spPr>
        <a:xfrm>
          <a:off x="300314" y="-309314"/>
          <a:ext cx="2877312" cy="2877312"/>
        </a:xfrm>
        <a:prstGeom prst="circularArrow">
          <a:avLst>
            <a:gd name="adj1" fmla="val 5085"/>
            <a:gd name="adj2" fmla="val 327528"/>
            <a:gd name="adj3" fmla="val 15872472"/>
            <a:gd name="adj4" fmla="val 10800000"/>
            <a:gd name="adj5" fmla="val 5932"/>
          </a:avLst>
        </a:prstGeom>
        <a:solidFill>
          <a:schemeClr val="accent5">
            <a:hueOff val="-9933876"/>
            <a:satOff val="39811"/>
            <a:lumOff val="862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B1F9C-C9DC-4099-AF2C-2CF468AC0017}" type="datetimeFigureOut">
              <a:rPr lang="en-US" smtClean="0"/>
              <a:pPr/>
              <a:t>11/29/2012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CB031A-4841-4130-8886-D8120152DC88}" type="slidenum">
              <a:rPr lang="en-US" smtClean="0"/>
              <a:pPr/>
              <a:t>‹#›</a:t>
            </a:fld>
            <a:endParaRPr lang="en-US"/>
          </a:p>
        </p:txBody>
      </p:sp>
    </p:spTree>
    <p:extLst>
      <p:ext uri="{BB962C8B-B14F-4D97-AF65-F5344CB8AC3E}">
        <p14:creationId xmlns:p14="http://schemas.microsoft.com/office/powerpoint/2010/main" xmlns="" val="274541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a:t>
            </a:fld>
            <a:endParaRPr lang="en-US"/>
          </a:p>
        </p:txBody>
      </p:sp>
    </p:spTree>
    <p:extLst>
      <p:ext uri="{BB962C8B-B14F-4D97-AF65-F5344CB8AC3E}">
        <p14:creationId xmlns:p14="http://schemas.microsoft.com/office/powerpoint/2010/main" xmlns="" val="231606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would be an example of a child at </a:t>
            </a:r>
            <a:r>
              <a:rPr lang="en-US" baseline="0" dirty="0" smtClean="0"/>
              <a:t>level 3 for </a:t>
            </a:r>
            <a:r>
              <a:rPr lang="en-US" baseline="0" dirty="0" err="1" smtClean="0"/>
              <a:t>obj</a:t>
            </a:r>
            <a:r>
              <a:rPr lang="en-US" baseline="0" dirty="0" smtClean="0"/>
              <a:t> 1-c?</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Widely Held expectations</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objectives that show different age spans for indicators.  If you look at objective 1 a and compare the bands to Objective</a:t>
            </a:r>
            <a:r>
              <a:rPr lang="en-US" baseline="0" dirty="0" smtClean="0"/>
              <a:t> 15 a</a:t>
            </a:r>
            <a:r>
              <a:rPr lang="en-US" dirty="0" smtClean="0"/>
              <a:t> You can see this .</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look through the progressions for each objective or dimensions you can see that the structure is</a:t>
            </a:r>
            <a:r>
              <a:rPr lang="en-US" baseline="0" dirty="0" smtClean="0"/>
              <a:t> laid out for you step by step</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child will have their own</a:t>
            </a:r>
            <a:r>
              <a:rPr lang="en-US" baseline="0" dirty="0" smtClean="0"/>
              <a:t> portfolio</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Obs</a:t>
            </a:r>
            <a:r>
              <a:rPr lang="en-US" sz="1200" kern="1200" dirty="0" smtClean="0">
                <a:solidFill>
                  <a:schemeClr val="tx1"/>
                </a:solidFill>
                <a:latin typeface="+mn-lt"/>
                <a:ea typeface="+mn-ea"/>
                <a:cs typeface="+mn-cs"/>
              </a:rPr>
              <a:t> &amp; Doc </a:t>
            </a:r>
            <a:r>
              <a:rPr lang="en-US" sz="1200" b="1" kern="1200" dirty="0" smtClean="0">
                <a:solidFill>
                  <a:schemeClr val="tx1"/>
                </a:solidFill>
                <a:latin typeface="+mn-lt"/>
                <a:ea typeface="+mn-ea"/>
                <a:cs typeface="+mn-cs"/>
              </a:rPr>
              <a:t>HOW</a:t>
            </a:r>
            <a:r>
              <a:rPr lang="en-US" sz="1200" kern="1200" dirty="0" smtClean="0">
                <a:solidFill>
                  <a:schemeClr val="tx1"/>
                </a:solidFill>
                <a:latin typeface="+mn-lt"/>
                <a:ea typeface="+mn-ea"/>
                <a:cs typeface="+mn-cs"/>
              </a:rPr>
              <a:t>-writing </a:t>
            </a:r>
            <a:r>
              <a:rPr lang="en-US" sz="1200" kern="1200" dirty="0" err="1" smtClean="0">
                <a:solidFill>
                  <a:schemeClr val="tx1"/>
                </a:solidFill>
                <a:latin typeface="+mn-lt"/>
                <a:ea typeface="+mn-ea"/>
                <a:cs typeface="+mn-cs"/>
              </a:rPr>
              <a:t>obs</a:t>
            </a:r>
            <a:r>
              <a:rPr lang="en-US" sz="1200" kern="1200" dirty="0" smtClean="0">
                <a:solidFill>
                  <a:schemeClr val="tx1"/>
                </a:solidFill>
                <a:latin typeface="+mn-lt"/>
                <a:ea typeface="+mn-ea"/>
                <a:cs typeface="+mn-cs"/>
              </a:rPr>
              <a:t> notes; portfolios with art, work, writing, samples; photographs; gathering info for F </a:t>
            </a:r>
            <a:r>
              <a:rPr lang="en-US" sz="1200" b="1" kern="1200" dirty="0" smtClean="0">
                <a:solidFill>
                  <a:schemeClr val="tx1"/>
                </a:solidFill>
                <a:latin typeface="+mn-lt"/>
                <a:ea typeface="+mn-ea"/>
                <a:cs typeface="+mn-cs"/>
              </a:rPr>
              <a:t>When –</a:t>
            </a:r>
            <a:r>
              <a:rPr lang="en-US" sz="1200" kern="1200" dirty="0" smtClean="0">
                <a:solidFill>
                  <a:schemeClr val="tx1"/>
                </a:solidFill>
                <a:latin typeface="+mn-lt"/>
                <a:ea typeface="+mn-ea"/>
                <a:cs typeface="+mn-cs"/>
              </a:rPr>
              <a:t>should be a </a:t>
            </a:r>
            <a:r>
              <a:rPr lang="en-US" sz="1200" kern="1200" dirty="0" err="1" smtClean="0">
                <a:solidFill>
                  <a:schemeClr val="tx1"/>
                </a:solidFill>
                <a:latin typeface="+mn-lt"/>
                <a:ea typeface="+mn-ea"/>
                <a:cs typeface="+mn-cs"/>
              </a:rPr>
              <a:t>reg</a:t>
            </a:r>
            <a:r>
              <a:rPr lang="en-US" sz="1200" kern="1200" dirty="0" smtClean="0">
                <a:solidFill>
                  <a:schemeClr val="tx1"/>
                </a:solidFill>
                <a:latin typeface="+mn-lt"/>
                <a:ea typeface="+mn-ea"/>
                <a:cs typeface="+mn-cs"/>
              </a:rPr>
              <a:t> part of day-build time into each day to observe and doc C dev. </a:t>
            </a:r>
            <a:r>
              <a:rPr lang="en-US" sz="1200" b="1" kern="1200" dirty="0" smtClean="0">
                <a:solidFill>
                  <a:schemeClr val="tx1"/>
                </a:solidFill>
                <a:latin typeface="+mn-lt"/>
                <a:ea typeface="+mn-ea"/>
                <a:cs typeface="+mn-cs"/>
              </a:rPr>
              <a:t>What-</a:t>
            </a:r>
            <a:r>
              <a:rPr lang="en-US" sz="1200" kern="1200" dirty="0" smtClean="0">
                <a:solidFill>
                  <a:schemeClr val="tx1"/>
                </a:solidFill>
                <a:latin typeface="+mn-lt"/>
                <a:ea typeface="+mn-ea"/>
                <a:cs typeface="+mn-cs"/>
              </a:rPr>
              <a:t>Detailed , objective </a:t>
            </a:r>
            <a:r>
              <a:rPr lang="en-US" sz="1200" kern="1200" dirty="0" err="1" smtClean="0">
                <a:solidFill>
                  <a:schemeClr val="tx1"/>
                </a:solidFill>
                <a:latin typeface="+mn-lt"/>
                <a:ea typeface="+mn-ea"/>
                <a:cs typeface="+mn-cs"/>
              </a:rPr>
              <a:t>obs</a:t>
            </a:r>
            <a:r>
              <a:rPr lang="en-US" sz="1200" kern="1200" dirty="0" smtClean="0">
                <a:solidFill>
                  <a:schemeClr val="tx1"/>
                </a:solidFill>
                <a:latin typeface="+mn-lt"/>
                <a:ea typeface="+mn-ea"/>
                <a:cs typeface="+mn-cs"/>
              </a:rPr>
              <a:t> notes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help you make informed, accurate decisions about C’s dev over time</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Descriptions of Actions, quotations, Facial expressions, creations –remember just the facts without interpretations </a:t>
            </a:r>
            <a:r>
              <a:rPr lang="en-US" sz="1200" b="1" kern="1200" dirty="0" smtClean="0">
                <a:solidFill>
                  <a:schemeClr val="tx1"/>
                </a:solidFill>
                <a:latin typeface="+mn-lt"/>
                <a:ea typeface="+mn-ea"/>
                <a:cs typeface="+mn-cs"/>
              </a:rPr>
              <a:t>How Many</a:t>
            </a:r>
            <a:r>
              <a:rPr lang="en-US" sz="1200" kern="1200" dirty="0" smtClean="0">
                <a:solidFill>
                  <a:schemeClr val="tx1"/>
                </a:solidFill>
                <a:latin typeface="+mn-lt"/>
                <a:ea typeface="+mn-ea"/>
                <a:cs typeface="+mn-cs"/>
              </a:rPr>
              <a:t>-no rule-some only 1 others particularly for those less visible-may need 2 or 3 pieces to be confident about </a:t>
            </a:r>
            <a:r>
              <a:rPr lang="en-US" sz="1200" kern="1200" dirty="0" err="1" smtClean="0">
                <a:solidFill>
                  <a:schemeClr val="tx1"/>
                </a:solidFill>
                <a:latin typeface="+mn-lt"/>
                <a:ea typeface="+mn-ea"/>
                <a:cs typeface="+mn-cs"/>
              </a:rPr>
              <a:t>dec</a:t>
            </a:r>
            <a:r>
              <a:rPr lang="en-US" sz="1200" kern="1200" dirty="0" smtClean="0">
                <a:solidFill>
                  <a:schemeClr val="tx1"/>
                </a:solidFill>
                <a:latin typeface="+mn-lt"/>
                <a:ea typeface="+mn-ea"/>
                <a:cs typeface="+mn-cs"/>
              </a:rPr>
              <a:t>. Portfolios- may want to take picture of some work for portfolio so is less </a:t>
            </a:r>
            <a:r>
              <a:rPr lang="en-US" sz="1200" kern="1200" dirty="0" err="1" smtClean="0">
                <a:solidFill>
                  <a:schemeClr val="tx1"/>
                </a:solidFill>
                <a:latin typeface="+mn-lt"/>
                <a:ea typeface="+mn-ea"/>
                <a:cs typeface="+mn-cs"/>
              </a:rPr>
              <a:t>cumberson</a:t>
            </a:r>
            <a:r>
              <a:rPr lang="en-US" sz="1200" kern="1200" dirty="0" smtClean="0">
                <a:solidFill>
                  <a:schemeClr val="tx1"/>
                </a:solidFill>
                <a:latin typeface="+mn-lt"/>
                <a:ea typeface="+mn-ea"/>
                <a:cs typeface="+mn-cs"/>
              </a:rPr>
              <a:t>-	Use Objectives for D&amp;L-writing samples, Photographs need a brief description about what C tells you about </a:t>
            </a:r>
            <a:r>
              <a:rPr lang="en-US" sz="1200" kern="1200" dirty="0" err="1" smtClean="0">
                <a:solidFill>
                  <a:schemeClr val="tx1"/>
                </a:solidFill>
                <a:latin typeface="+mn-lt"/>
                <a:ea typeface="+mn-ea"/>
                <a:cs typeface="+mn-cs"/>
              </a:rPr>
              <a:t>thier</a:t>
            </a:r>
            <a:r>
              <a:rPr lang="en-US" sz="1200" kern="1200" dirty="0" smtClean="0">
                <a:solidFill>
                  <a:schemeClr val="tx1"/>
                </a:solidFill>
                <a:latin typeface="+mn-lt"/>
                <a:ea typeface="+mn-ea"/>
                <a:cs typeface="+mn-cs"/>
              </a:rPr>
              <a:t> work, art work should document progress step2-gr arrow</a:t>
            </a:r>
            <a:r>
              <a:rPr lang="en-US" sz="1200" u="sng"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analyze and respond by considering skills related to specific </a:t>
            </a:r>
            <a:r>
              <a:rPr lang="en-US" sz="1200" kern="1200" dirty="0" err="1" smtClean="0">
                <a:solidFill>
                  <a:schemeClr val="tx1"/>
                </a:solidFill>
                <a:latin typeface="+mn-lt"/>
                <a:ea typeface="+mn-ea"/>
                <a:cs typeface="+mn-cs"/>
              </a:rPr>
              <a:t>objs</a:t>
            </a:r>
            <a:r>
              <a:rPr lang="en-US" sz="1200" kern="1200" dirty="0" smtClean="0">
                <a:solidFill>
                  <a:schemeClr val="tx1"/>
                </a:solidFill>
                <a:latin typeface="+mn-lt"/>
                <a:ea typeface="+mn-ea"/>
                <a:cs typeface="+mn-cs"/>
              </a:rPr>
              <a:t> &amp; then scaffolding their </a:t>
            </a:r>
            <a:r>
              <a:rPr lang="en-US" sz="1200" kern="1200" dirty="0" err="1" smtClean="0">
                <a:solidFill>
                  <a:schemeClr val="tx1"/>
                </a:solidFill>
                <a:latin typeface="+mn-lt"/>
                <a:ea typeface="+mn-ea"/>
                <a:cs typeface="+mn-cs"/>
              </a:rPr>
              <a:t>lrng</a:t>
            </a:r>
            <a:r>
              <a:rPr lang="en-US" sz="1200" kern="1200" dirty="0" smtClean="0">
                <a:solidFill>
                  <a:schemeClr val="tx1"/>
                </a:solidFill>
                <a:latin typeface="+mn-lt"/>
                <a:ea typeface="+mn-ea"/>
                <a:cs typeface="+mn-cs"/>
              </a:rPr>
              <a:t> Use </a:t>
            </a:r>
            <a:r>
              <a:rPr lang="en-US" sz="1200" kern="1200" dirty="0" err="1" smtClean="0">
                <a:solidFill>
                  <a:schemeClr val="tx1"/>
                </a:solidFill>
                <a:latin typeface="+mn-lt"/>
                <a:ea typeface="+mn-ea"/>
                <a:cs typeface="+mn-cs"/>
              </a:rPr>
              <a:t>Obj</a:t>
            </a:r>
            <a:r>
              <a:rPr lang="en-US" sz="1200" kern="1200" dirty="0" smtClean="0">
                <a:solidFill>
                  <a:schemeClr val="tx1"/>
                </a:solidFill>
                <a:latin typeface="+mn-lt"/>
                <a:ea typeface="+mn-ea"/>
                <a:cs typeface="+mn-cs"/>
              </a:rPr>
              <a:t> for D&amp;L , doc, &amp; checkpoints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Red arrow-3</a:t>
            </a:r>
            <a:r>
              <a:rPr lang="en-US" sz="1200" b="1" kern="1200" baseline="30000" dirty="0" smtClean="0">
                <a:solidFill>
                  <a:schemeClr val="tx1"/>
                </a:solidFill>
                <a:latin typeface="+mn-lt"/>
                <a:ea typeface="+mn-ea"/>
                <a:cs typeface="+mn-cs"/>
              </a:rPr>
              <a:t>rd</a:t>
            </a:r>
            <a:r>
              <a:rPr lang="en-US" sz="1200" b="1" kern="1200" dirty="0" smtClean="0">
                <a:solidFill>
                  <a:schemeClr val="tx1"/>
                </a:solidFill>
                <a:latin typeface="+mn-lt"/>
                <a:ea typeface="+mn-ea"/>
                <a:cs typeface="+mn-cs"/>
              </a:rPr>
              <a:t> step</a:t>
            </a:r>
            <a:r>
              <a:rPr lang="en-US" sz="1200" kern="1200" dirty="0" smtClean="0">
                <a:solidFill>
                  <a:schemeClr val="tx1"/>
                </a:solidFill>
                <a:latin typeface="+mn-lt"/>
                <a:ea typeface="+mn-ea"/>
                <a:cs typeface="+mn-cs"/>
              </a:rPr>
              <a:t>-To evaluate you will use </a:t>
            </a:r>
            <a:r>
              <a:rPr lang="en-US" sz="1200" kern="1200" dirty="0" err="1" smtClean="0">
                <a:solidFill>
                  <a:schemeClr val="tx1"/>
                </a:solidFill>
                <a:latin typeface="+mn-lt"/>
                <a:ea typeface="+mn-ea"/>
                <a:cs typeface="+mn-cs"/>
              </a:rPr>
              <a:t>Obj</a:t>
            </a:r>
            <a:r>
              <a:rPr lang="en-US" sz="1200" kern="1200" dirty="0" smtClean="0">
                <a:solidFill>
                  <a:schemeClr val="tx1"/>
                </a:solidFill>
                <a:latin typeface="+mn-lt"/>
                <a:ea typeface="+mn-ea"/>
                <a:cs typeface="+mn-cs"/>
              </a:rPr>
              <a:t> for D&amp;L, Doc., Checkpoints You will need to decide what level the Chas reached on the obj.  Evaluate C’s skills by </a:t>
            </a:r>
            <a:r>
              <a:rPr lang="en-US" sz="1200" kern="1200" dirty="0" err="1" smtClean="0">
                <a:solidFill>
                  <a:schemeClr val="tx1"/>
                </a:solidFill>
                <a:latin typeface="+mn-lt"/>
                <a:ea typeface="+mn-ea"/>
                <a:cs typeface="+mn-cs"/>
              </a:rPr>
              <a:t>comaparing</a:t>
            </a:r>
            <a:r>
              <a:rPr lang="en-US" sz="1200" kern="1200" dirty="0" smtClean="0">
                <a:solidFill>
                  <a:schemeClr val="tx1"/>
                </a:solidFill>
                <a:latin typeface="+mn-lt"/>
                <a:ea typeface="+mn-ea"/>
                <a:cs typeface="+mn-cs"/>
              </a:rPr>
              <a:t> them to research-based indicator of L&amp;D-</a:t>
            </a:r>
            <a:r>
              <a:rPr lang="en-US" sz="1200" u="sng" kern="1200" dirty="0" smtClean="0">
                <a:solidFill>
                  <a:schemeClr val="tx1"/>
                </a:solidFill>
                <a:latin typeface="+mn-lt"/>
                <a:ea typeface="+mn-ea"/>
                <a:cs typeface="+mn-cs"/>
              </a:rPr>
              <a:t>Is this C making progress/How do this </a:t>
            </a:r>
            <a:r>
              <a:rPr lang="en-US" sz="1200" u="sng" kern="1200" dirty="0" err="1" smtClean="0">
                <a:solidFill>
                  <a:schemeClr val="tx1"/>
                </a:solidFill>
                <a:latin typeface="+mn-lt"/>
                <a:ea typeface="+mn-ea"/>
                <a:cs typeface="+mn-cs"/>
              </a:rPr>
              <a:t>c’s</a:t>
            </a:r>
            <a:r>
              <a:rPr lang="en-US" sz="1200" u="sng" kern="1200" dirty="0" smtClean="0">
                <a:solidFill>
                  <a:schemeClr val="tx1"/>
                </a:solidFill>
                <a:latin typeface="+mn-lt"/>
                <a:ea typeface="+mn-ea"/>
                <a:cs typeface="+mn-cs"/>
              </a:rPr>
              <a:t> skills and </a:t>
            </a:r>
            <a:r>
              <a:rPr lang="en-US" sz="1200" u="sng" kern="1200" dirty="0" err="1" smtClean="0">
                <a:solidFill>
                  <a:schemeClr val="tx1"/>
                </a:solidFill>
                <a:latin typeface="+mn-lt"/>
                <a:ea typeface="+mn-ea"/>
                <a:cs typeface="+mn-cs"/>
              </a:rPr>
              <a:t>Beh</a:t>
            </a:r>
            <a:r>
              <a:rPr lang="en-US" sz="1200" u="sng" kern="1200" dirty="0" smtClean="0">
                <a:solidFill>
                  <a:schemeClr val="tx1"/>
                </a:solidFill>
                <a:latin typeface="+mn-lt"/>
                <a:ea typeface="+mn-ea"/>
                <a:cs typeface="+mn-cs"/>
              </a:rPr>
              <a:t> compare to most C in this age </a:t>
            </a:r>
            <a:r>
              <a:rPr lang="en-US" sz="1200" u="sng" kern="1200" dirty="0" err="1" smtClean="0">
                <a:solidFill>
                  <a:schemeClr val="tx1"/>
                </a:solidFill>
                <a:latin typeface="+mn-lt"/>
                <a:ea typeface="+mn-ea"/>
                <a:cs typeface="+mn-cs"/>
              </a:rPr>
              <a:t>gp</a:t>
            </a:r>
            <a:r>
              <a:rPr lang="en-US" sz="1200" u="sng"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PRACTICE</a:t>
            </a:r>
          </a:p>
          <a:p>
            <a:r>
              <a:rPr lang="en-US" sz="1200" b="1" kern="1200" dirty="0" smtClean="0">
                <a:solidFill>
                  <a:schemeClr val="tx1"/>
                </a:solidFill>
                <a:latin typeface="+mn-lt"/>
                <a:ea typeface="+mn-ea"/>
                <a:cs typeface="+mn-cs"/>
              </a:rPr>
              <a:t>Step 4- Blue</a:t>
            </a:r>
            <a:r>
              <a:rPr lang="en-US" sz="1200" kern="1200" dirty="0" smtClean="0">
                <a:solidFill>
                  <a:schemeClr val="tx1"/>
                </a:solidFill>
                <a:latin typeface="+mn-lt"/>
                <a:ea typeface="+mn-ea"/>
                <a:cs typeface="+mn-cs"/>
              </a:rPr>
              <a:t>-Summarize, plan for short and long term  &amp; communicate to plan meaningful experiences &amp; share C’s strengths w/ others.</a:t>
            </a:r>
            <a:r>
              <a:rPr lang="en-US" sz="1200" u="sng" kern="1200" dirty="0" smtClean="0">
                <a:solidFill>
                  <a:schemeClr val="tx1"/>
                </a:solidFill>
                <a:latin typeface="+mn-lt"/>
                <a:ea typeface="+mn-ea"/>
                <a:cs typeface="+mn-cs"/>
              </a:rPr>
              <a:t> how can I summarize what I know </a:t>
            </a:r>
            <a:r>
              <a:rPr lang="en-US" sz="1200" u="sng" kern="1200" dirty="0" err="1" smtClean="0">
                <a:solidFill>
                  <a:schemeClr val="tx1"/>
                </a:solidFill>
                <a:latin typeface="+mn-lt"/>
                <a:ea typeface="+mn-ea"/>
                <a:cs typeface="+mn-cs"/>
              </a:rPr>
              <a:t>yo</a:t>
            </a:r>
            <a:r>
              <a:rPr lang="en-US" sz="1200" u="sng" kern="1200" dirty="0" smtClean="0">
                <a:solidFill>
                  <a:schemeClr val="tx1"/>
                </a:solidFill>
                <a:latin typeface="+mn-lt"/>
                <a:ea typeface="+mn-ea"/>
                <a:cs typeface="+mn-cs"/>
              </a:rPr>
              <a:t> plan and communicate with others </a:t>
            </a:r>
            <a:r>
              <a:rPr lang="en-US" sz="1200" kern="1200" dirty="0" smtClean="0">
                <a:solidFill>
                  <a:schemeClr val="tx1"/>
                </a:solidFill>
                <a:latin typeface="+mn-lt"/>
                <a:ea typeface="+mn-ea"/>
                <a:cs typeface="+mn-cs"/>
              </a:rPr>
              <a:t>Use </a:t>
            </a:r>
            <a:r>
              <a:rPr lang="en-US" sz="1200" kern="1200" dirty="0" err="1" smtClean="0">
                <a:solidFill>
                  <a:schemeClr val="tx1"/>
                </a:solidFill>
                <a:latin typeface="+mn-lt"/>
                <a:ea typeface="+mn-ea"/>
                <a:cs typeface="+mn-cs"/>
              </a:rPr>
              <a:t>OBj</a:t>
            </a:r>
            <a:r>
              <a:rPr lang="en-US" sz="1200" kern="1200" dirty="0" smtClean="0">
                <a:solidFill>
                  <a:schemeClr val="tx1"/>
                </a:solidFill>
                <a:latin typeface="+mn-lt"/>
                <a:ea typeface="+mn-ea"/>
                <a:cs typeface="+mn-cs"/>
              </a:rPr>
              <a:t> for D&amp;L, DOC, </a:t>
            </a:r>
            <a:r>
              <a:rPr lang="en-US" sz="1200" kern="1200" dirty="0" err="1" smtClean="0">
                <a:solidFill>
                  <a:schemeClr val="tx1"/>
                </a:solidFill>
                <a:latin typeface="+mn-lt"/>
                <a:ea typeface="+mn-ea"/>
                <a:cs typeface="+mn-cs"/>
              </a:rPr>
              <a:t>Ckpts</a:t>
            </a:r>
            <a:r>
              <a:rPr lang="en-US" sz="1200" kern="1200" dirty="0" smtClean="0">
                <a:solidFill>
                  <a:schemeClr val="tx1"/>
                </a:solidFill>
                <a:latin typeface="+mn-lt"/>
                <a:ea typeface="+mn-ea"/>
                <a:cs typeface="+mn-cs"/>
              </a:rPr>
              <a:t>, weekly planning form, F conf form Weekly team plan is informal but done regularly-daily planning is your reflection on the day went and making necessary adjustments along the way. </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Observing with purpose and intention requires you to slow your pace &amp; let yourself be curious about children. Maintaining an attitude of wonder  about children means</a:t>
            </a:r>
            <a:r>
              <a:rPr lang="en-US" baseline="0" dirty="0" smtClean="0"/>
              <a:t> asking questions like “what is this child like”, &amp; How does this child respond in certain situations. Relationships with children &amp; their families are strengthened  through observing and connecting you to them. A R with C and F is a prerequisite to helping a C to grow &amp; learn. Respectful, sensitive, nurturing R’s require this kind of understanding by observation. Asking about their </a:t>
            </a:r>
            <a:r>
              <a:rPr lang="en-US" b="1" u="sng" baseline="0" dirty="0" smtClean="0"/>
              <a:t>D&amp;L</a:t>
            </a:r>
            <a:r>
              <a:rPr lang="en-US" baseline="0" dirty="0" smtClean="0"/>
              <a:t> leads to a deeper understanding and is the only way to teach responsively. Observing gives you the info needed to make decisions so you can respond to children thoughtfully rather than simply react. </a:t>
            </a:r>
            <a:r>
              <a:rPr lang="en-US" dirty="0" smtClean="0"/>
              <a:t> </a:t>
            </a:r>
            <a:r>
              <a:rPr lang="en-US" dirty="0" err="1" smtClean="0"/>
              <a:t>Childrens</a:t>
            </a:r>
            <a:r>
              <a:rPr lang="en-US" dirty="0" smtClean="0"/>
              <a:t> work samples should be included</a:t>
            </a:r>
            <a:r>
              <a:rPr lang="en-US" baseline="0" dirty="0" smtClean="0"/>
              <a:t> in their </a:t>
            </a:r>
            <a:r>
              <a:rPr lang="en-US" baseline="0" dirty="0" err="1" smtClean="0"/>
              <a:t>portfoliaoto</a:t>
            </a:r>
            <a:r>
              <a:rPr lang="en-US" baseline="0" dirty="0" smtClean="0"/>
              <a:t> document progress over time.</a:t>
            </a:r>
          </a:p>
          <a:p>
            <a:r>
              <a:rPr lang="en-US" sz="1200" b="1" u="sng" kern="1200" dirty="0" smtClean="0">
                <a:solidFill>
                  <a:schemeClr val="tx1"/>
                </a:solidFill>
                <a:latin typeface="+mn-lt"/>
                <a:ea typeface="+mn-ea"/>
                <a:cs typeface="+mn-cs"/>
              </a:rPr>
              <a:t>Analysis is not just a formal process that you go through when reviewing obs. Amore useful &amp; responsive type of analysis is conducted “in the moment” </a:t>
            </a:r>
            <a:r>
              <a:rPr lang="en-US" sz="1200" kern="1200" dirty="0" smtClean="0">
                <a:solidFill>
                  <a:schemeClr val="tx1"/>
                </a:solidFill>
                <a:latin typeface="+mn-lt"/>
                <a:ea typeface="+mn-ea"/>
                <a:cs typeface="+mn-cs"/>
              </a:rPr>
              <a:t>this process allows you to use what you have learned about a </a:t>
            </a:r>
            <a:r>
              <a:rPr lang="en-US" sz="1200" kern="1200" dirty="0" err="1" smtClean="0">
                <a:solidFill>
                  <a:schemeClr val="tx1"/>
                </a:solidFill>
                <a:latin typeface="+mn-lt"/>
                <a:ea typeface="+mn-ea"/>
                <a:cs typeface="+mn-cs"/>
              </a:rPr>
              <a:t>c’s</a:t>
            </a:r>
            <a:r>
              <a:rPr lang="en-US" sz="1200" kern="1200" dirty="0" smtClean="0">
                <a:solidFill>
                  <a:schemeClr val="tx1"/>
                </a:solidFill>
                <a:latin typeface="+mn-lt"/>
                <a:ea typeface="+mn-ea"/>
                <a:cs typeface="+mn-cs"/>
              </a:rPr>
              <a:t> interests and current level of functioning to respond in the moment.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How </a:t>
            </a:r>
            <a:r>
              <a:rPr lang="en-US" sz="1200" u="sng" kern="1200" dirty="0" smtClean="0">
                <a:solidFill>
                  <a:schemeClr val="tx1"/>
                </a:solidFill>
                <a:latin typeface="+mn-lt"/>
                <a:ea typeface="+mn-ea"/>
                <a:cs typeface="+mn-cs"/>
              </a:rPr>
              <a:t>does this relate to imp D&amp;L and objectives? How do I scaffold this C’s Learning? </a:t>
            </a:r>
            <a:r>
              <a:rPr lang="en-US" sz="1200" kern="1200" dirty="0" smtClean="0">
                <a:solidFill>
                  <a:schemeClr val="tx1"/>
                </a:solidFill>
                <a:latin typeface="+mn-lt"/>
                <a:ea typeface="+mn-ea"/>
                <a:cs typeface="+mn-cs"/>
              </a:rPr>
              <a:t>.  Evaluate C’s skills by </a:t>
            </a:r>
            <a:r>
              <a:rPr lang="en-US" sz="1200" kern="1200" dirty="0" err="1" smtClean="0">
                <a:solidFill>
                  <a:schemeClr val="tx1"/>
                </a:solidFill>
                <a:latin typeface="+mn-lt"/>
                <a:ea typeface="+mn-ea"/>
                <a:cs typeface="+mn-cs"/>
              </a:rPr>
              <a:t>comaparing</a:t>
            </a:r>
            <a:r>
              <a:rPr lang="en-US" sz="1200" kern="1200" dirty="0" smtClean="0">
                <a:solidFill>
                  <a:schemeClr val="tx1"/>
                </a:solidFill>
                <a:latin typeface="+mn-lt"/>
                <a:ea typeface="+mn-ea"/>
                <a:cs typeface="+mn-cs"/>
              </a:rPr>
              <a:t> them to research-based indicator of L&amp;D-</a:t>
            </a:r>
            <a:r>
              <a:rPr lang="en-US" sz="1200" u="sng" kern="1200" dirty="0" smtClean="0">
                <a:solidFill>
                  <a:schemeClr val="tx1"/>
                </a:solidFill>
                <a:latin typeface="+mn-lt"/>
                <a:ea typeface="+mn-ea"/>
                <a:cs typeface="+mn-cs"/>
              </a:rPr>
              <a:t>Is this C making progress/How do this </a:t>
            </a:r>
            <a:r>
              <a:rPr lang="en-US" sz="1200" u="sng" kern="1200" dirty="0" err="1" smtClean="0">
                <a:solidFill>
                  <a:schemeClr val="tx1"/>
                </a:solidFill>
                <a:latin typeface="+mn-lt"/>
                <a:ea typeface="+mn-ea"/>
                <a:cs typeface="+mn-cs"/>
              </a:rPr>
              <a:t>c’s</a:t>
            </a:r>
            <a:r>
              <a:rPr lang="en-US" sz="1200" u="sng" kern="1200" dirty="0" smtClean="0">
                <a:solidFill>
                  <a:schemeClr val="tx1"/>
                </a:solidFill>
                <a:latin typeface="+mn-lt"/>
                <a:ea typeface="+mn-ea"/>
                <a:cs typeface="+mn-cs"/>
              </a:rPr>
              <a:t> skills and </a:t>
            </a:r>
            <a:r>
              <a:rPr lang="en-US" sz="1200" u="sng" kern="1200" dirty="0" err="1" smtClean="0">
                <a:solidFill>
                  <a:schemeClr val="tx1"/>
                </a:solidFill>
                <a:latin typeface="+mn-lt"/>
                <a:ea typeface="+mn-ea"/>
                <a:cs typeface="+mn-cs"/>
              </a:rPr>
              <a:t>Beh</a:t>
            </a:r>
            <a:r>
              <a:rPr lang="en-US" sz="1200" u="sng" kern="1200" dirty="0" smtClean="0">
                <a:solidFill>
                  <a:schemeClr val="tx1"/>
                </a:solidFill>
                <a:latin typeface="+mn-lt"/>
                <a:ea typeface="+mn-ea"/>
                <a:cs typeface="+mn-cs"/>
              </a:rPr>
              <a:t> compare to most C in this age </a:t>
            </a:r>
            <a:r>
              <a:rPr lang="en-US" sz="1200" u="sng" kern="1200" dirty="0" err="1" smtClean="0">
                <a:solidFill>
                  <a:schemeClr val="tx1"/>
                </a:solidFill>
                <a:latin typeface="+mn-lt"/>
                <a:ea typeface="+mn-ea"/>
                <a:cs typeface="+mn-cs"/>
              </a:rPr>
              <a:t>gp</a:t>
            </a:r>
            <a:r>
              <a:rPr lang="en-US" sz="1200" u="sng"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PRACTICE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 cover 4 major areas of development and the next 5 objectives are content areas-</a:t>
            </a:r>
            <a:r>
              <a:rPr lang="en-US" baseline="0" dirty="0" smtClean="0"/>
              <a:t> So are broken down into </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–groups of 4 or 5- Give slips of Developmental or</a:t>
            </a:r>
            <a:r>
              <a:rPr lang="en-US" baseline="0" dirty="0" smtClean="0"/>
              <a:t> content areas. Have group report objectives they would place in selected area. Then select objective and have them report dimensions they would think would be of value.</a:t>
            </a:r>
            <a:endParaRPr lang="en-US" dirty="0" smtClean="0"/>
          </a:p>
          <a:p>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Exercise 1    then Hand Out Booklet</a:t>
            </a:r>
          </a:p>
          <a:p>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Dimensions break down the objectives where need to isolate skills and knowledge making it easier to identify or isolate the skill and consistently analyze</a:t>
            </a:r>
            <a:r>
              <a:rPr lang="en-US" baseline="0" dirty="0" smtClean="0"/>
              <a:t> the facts collected.</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to indicate not yet if the child is unable to demonstrate a skill even with support. This establishes a baseline for the</a:t>
            </a:r>
            <a:r>
              <a:rPr lang="en-US" baseline="0" dirty="0" smtClean="0"/>
              <a:t> child. We will be following growth and development over the infant/toddler/preschool/ K years. Look at an example looking at the progression Of D&amp;L for 1 </a:t>
            </a:r>
            <a:r>
              <a:rPr lang="en-US" baseline="0" dirty="0" err="1" smtClean="0"/>
              <a:t>obj</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934AF-8702-4455-B16B-8556165487AD}" type="datetimeFigureOut">
              <a:rPr lang="en-US" smtClean="0"/>
              <a:pPr/>
              <a:t>11/29/2012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001E9-9AB5-4B51-8924-FB6CC17EC8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371600"/>
            <a:ext cx="9750039" cy="861774"/>
          </a:xfrm>
          <a:prstGeom prst="rect">
            <a:avLst/>
          </a:prstGeom>
        </p:spPr>
        <p:txBody>
          <a:bodyPr wrap="square">
            <a:spAutoFit/>
          </a:bodyPr>
          <a:lstStyle/>
          <a:p>
            <a:r>
              <a:rPr lang="en-US" sz="2000" b="1" dirty="0" smtClean="0"/>
              <a:t> </a:t>
            </a:r>
            <a:r>
              <a:rPr lang="en-US" sz="5000" b="1" dirty="0" smtClean="0"/>
              <a:t>Teaching Strategies Gold</a:t>
            </a:r>
            <a:endParaRPr lang="en-US" sz="5000" dirty="0"/>
          </a:p>
        </p:txBody>
      </p:sp>
      <p:pic>
        <p:nvPicPr>
          <p:cNvPr id="6" name="Picture 5" descr="08ELC logo small.jpg"/>
          <p:cNvPicPr/>
          <p:nvPr/>
        </p:nvPicPr>
        <p:blipFill>
          <a:blip r:embed="rId3" cstate="print"/>
          <a:stretch>
            <a:fillRect/>
          </a:stretch>
        </p:blipFill>
        <p:spPr>
          <a:xfrm>
            <a:off x="8077200" y="228600"/>
            <a:ext cx="790575" cy="838200"/>
          </a:xfrm>
          <a:prstGeom prst="rect">
            <a:avLst/>
          </a:prstGeom>
        </p:spPr>
      </p:pic>
      <p:pic>
        <p:nvPicPr>
          <p:cNvPr id="9" name="Picture 13" descr="http://t0.gstatic.com/images?q=tbn:ANd9GcS1TQzVsd2XEp3ll98r0RZBPWz5URDJmcBqp1l9oVnViAOISSLz0Q"/>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2362200"/>
            <a:ext cx="2971800"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Teaching Strategies GOLD">
            <a:hlinkClick r:id=""/>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76800" y="2455068"/>
            <a:ext cx="3048000" cy="206930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a:effectLst/>
        </p:spPr>
      </p:pic>
      <p:sp>
        <p:nvSpPr>
          <p:cNvPr id="3" name="TextBox 2"/>
          <p:cNvSpPr txBox="1"/>
          <p:nvPr/>
        </p:nvSpPr>
        <p:spPr>
          <a:xfrm flipH="1">
            <a:off x="1600200" y="3810000"/>
            <a:ext cx="3352799" cy="1477328"/>
          </a:xfrm>
          <a:prstGeom prst="rect">
            <a:avLst/>
          </a:prstGeom>
          <a:noFill/>
        </p:spPr>
        <p:txBody>
          <a:bodyPr wrap="square" rtlCol="0">
            <a:spAutoFit/>
          </a:bodyPr>
          <a:lstStyle/>
          <a:p>
            <a:r>
              <a:rPr lang="en-US" i="1" dirty="0" smtClean="0"/>
              <a:t>The Objectives give the assessment process a structure for teachers to organize their observations and encourages purposeful responsive planning.</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4648200"/>
            <a:ext cx="7620000" cy="1569660"/>
          </a:xfrm>
          <a:prstGeom prst="rect">
            <a:avLst/>
          </a:prstGeom>
          <a:noFill/>
        </p:spPr>
        <p:txBody>
          <a:bodyPr wrap="square" lIns="91440" tIns="45720" rIns="91440" bIns="45720">
            <a:spAutoFit/>
          </a:bodyPr>
          <a:lstStyle/>
          <a:p>
            <a:pPr algn="ctr"/>
            <a:r>
              <a:rPr lang="en-US" sz="9600" b="1" cap="none" spc="50" dirty="0" smtClean="0">
                <a:ln w="38100" cmpd="sng">
                  <a:solidFill>
                    <a:srgbClr val="FFCC00"/>
                  </a:solidFill>
                  <a:prstDash val="solid"/>
                </a:ln>
                <a:solidFill>
                  <a:schemeClr val="accent6">
                    <a:tint val="1000"/>
                  </a:schemeClr>
                </a:solidFill>
                <a:effectLst>
                  <a:glow rad="63500">
                    <a:schemeClr val="accent6">
                      <a:satMod val="175000"/>
                      <a:alpha val="40000"/>
                    </a:schemeClr>
                  </a:glow>
                </a:effectLst>
              </a:rPr>
              <a:t>  </a:t>
            </a:r>
            <a:r>
              <a:rPr lang="en-US" sz="9600" b="1" cap="none" spc="50" dirty="0" smtClean="0">
                <a:ln w="38100" cmpd="sng">
                  <a:solidFill>
                    <a:srgbClr val="FFCC00"/>
                  </a:solidFill>
                  <a:prstDash val="solid"/>
                </a:ln>
                <a:solidFill>
                  <a:schemeClr val="accent6">
                    <a:tint val="1000"/>
                  </a:schemeClr>
                </a:solidFill>
                <a:effectLst>
                  <a:glow rad="63500">
                    <a:schemeClr val="accent6">
                      <a:satMod val="175000"/>
                      <a:alpha val="40000"/>
                    </a:schemeClr>
                  </a:glow>
                  <a:reflection blurRad="6350" stA="60000" endA="900" endPos="58000" dir="5400000" sy="-100000" algn="bl" rotWithShape="0"/>
                </a:effectLst>
              </a:rPr>
              <a:t>dimensions</a:t>
            </a:r>
            <a:endParaRPr lang="en-US" sz="9600" b="1" cap="none" spc="50" dirty="0">
              <a:ln w="38100" cmpd="sng">
                <a:solidFill>
                  <a:srgbClr val="FFCC00"/>
                </a:solidFill>
                <a:prstDash val="solid"/>
              </a:ln>
              <a:solidFill>
                <a:schemeClr val="accent6">
                  <a:tint val="1000"/>
                </a:schemeClr>
              </a:solidFill>
              <a:effectLst>
                <a:glow rad="63500">
                  <a:schemeClr val="accent6">
                    <a:satMod val="175000"/>
                    <a:alpha val="40000"/>
                  </a:schemeClr>
                </a:glow>
                <a:reflection blurRad="6350" stA="60000" endA="900" endPos="58000" dir="5400000" sy="-100000" algn="bl" rotWithShape="0"/>
              </a:effectLst>
            </a:endParaRPr>
          </a:p>
        </p:txBody>
      </p:sp>
      <p:sp>
        <p:nvSpPr>
          <p:cNvPr id="4" name="TextBox 3"/>
          <p:cNvSpPr txBox="1"/>
          <p:nvPr/>
        </p:nvSpPr>
        <p:spPr>
          <a:xfrm>
            <a:off x="1600200" y="533400"/>
            <a:ext cx="6020302" cy="553998"/>
          </a:xfrm>
          <a:prstGeom prst="rect">
            <a:avLst/>
          </a:prstGeom>
          <a:noFill/>
        </p:spPr>
        <p:txBody>
          <a:bodyPr wrap="none" rtlCol="0">
            <a:spAutoFit/>
          </a:bodyPr>
          <a:lstStyle/>
          <a:p>
            <a:r>
              <a:rPr lang="en-US" sz="3000" b="1" dirty="0" smtClean="0"/>
              <a:t>Many Objectives include dimensions</a:t>
            </a:r>
            <a:endParaRPr lang="en-US" sz="3000" b="1" dirty="0"/>
          </a:p>
        </p:txBody>
      </p:sp>
      <p:sp>
        <p:nvSpPr>
          <p:cNvPr id="5" name="TextBox 4"/>
          <p:cNvSpPr txBox="1"/>
          <p:nvPr/>
        </p:nvSpPr>
        <p:spPr>
          <a:xfrm>
            <a:off x="1828800" y="1371600"/>
            <a:ext cx="5390065" cy="2246769"/>
          </a:xfrm>
          <a:prstGeom prst="rect">
            <a:avLst/>
          </a:prstGeom>
          <a:noFill/>
        </p:spPr>
        <p:txBody>
          <a:bodyPr wrap="none" rtlCol="0">
            <a:spAutoFit/>
          </a:bodyPr>
          <a:lstStyle/>
          <a:p>
            <a:r>
              <a:rPr lang="en-US" sz="2200" b="1" dirty="0" smtClean="0"/>
              <a:t>Objective</a:t>
            </a:r>
          </a:p>
          <a:p>
            <a:endParaRPr lang="en-US" sz="2000" b="1" dirty="0" smtClean="0"/>
          </a:p>
          <a:p>
            <a:r>
              <a:rPr lang="en-US" sz="2000" dirty="0" smtClean="0"/>
              <a:t> 17. Demonstrates knowledge of print and its uses</a:t>
            </a:r>
          </a:p>
          <a:p>
            <a:r>
              <a:rPr lang="en-US" dirty="0" smtClean="0"/>
              <a:t>    </a:t>
            </a:r>
          </a:p>
          <a:p>
            <a:r>
              <a:rPr lang="en-US" dirty="0" smtClean="0"/>
              <a:t>       </a:t>
            </a:r>
            <a:r>
              <a:rPr lang="en-US" sz="2000" b="1" dirty="0" smtClean="0"/>
              <a:t>Dimensions</a:t>
            </a:r>
          </a:p>
          <a:p>
            <a:r>
              <a:rPr lang="en-US" sz="2000" dirty="0" smtClean="0"/>
              <a:t>       a. Uses and appreciates books</a:t>
            </a:r>
          </a:p>
          <a:p>
            <a:r>
              <a:rPr lang="en-US" sz="2000" dirty="0" smtClean="0"/>
              <a:t>       b. Uses print concepts</a:t>
            </a:r>
            <a:endParaRPr lang="en-US" sz="2000" dirty="0"/>
          </a:p>
        </p:txBody>
      </p:sp>
      <p:sp>
        <p:nvSpPr>
          <p:cNvPr id="8" name="Rectangle 7"/>
          <p:cNvSpPr/>
          <p:nvPr/>
        </p:nvSpPr>
        <p:spPr>
          <a:xfrm>
            <a:off x="533400" y="0"/>
            <a:ext cx="762000" cy="6858000"/>
          </a:xfrm>
          <a:prstGeom prst="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152400" y="-228600"/>
            <a:ext cx="9144000" cy="6859588"/>
          </a:xfrm>
          <a:prstGeom prst="rect">
            <a:avLst/>
          </a:prstGeom>
          <a:noFill/>
          <a:ln w="9525">
            <a:noFill/>
            <a:miter lim="800000"/>
            <a:headEnd/>
            <a:tailEnd/>
          </a:ln>
          <a:effectLst/>
        </p:spPr>
      </p:pic>
      <p:sp>
        <p:nvSpPr>
          <p:cNvPr id="3" name="TextBox 2"/>
          <p:cNvSpPr txBox="1"/>
          <p:nvPr/>
        </p:nvSpPr>
        <p:spPr>
          <a:xfrm>
            <a:off x="3276600" y="762000"/>
            <a:ext cx="184731" cy="369332"/>
          </a:xfrm>
          <a:prstGeom prst="rect">
            <a:avLst/>
          </a:prstGeom>
          <a:solidFill>
            <a:schemeClr val="bg1"/>
          </a:solidFill>
        </p:spPr>
        <p:txBody>
          <a:bodyPr wrap="none" rtlCol="0">
            <a:spAutoFit/>
          </a:bodyPr>
          <a:lstStyle/>
          <a:p>
            <a:endParaRPr lang="en-US" dirty="0"/>
          </a:p>
        </p:txBody>
      </p:sp>
      <p:sp>
        <p:nvSpPr>
          <p:cNvPr id="4" name="TextBox 3"/>
          <p:cNvSpPr txBox="1"/>
          <p:nvPr/>
        </p:nvSpPr>
        <p:spPr>
          <a:xfrm>
            <a:off x="0" y="0"/>
            <a:ext cx="9144000" cy="2723823"/>
          </a:xfrm>
          <a:prstGeom prst="rect">
            <a:avLst/>
          </a:prstGeom>
          <a:solidFill>
            <a:schemeClr val="bg1"/>
          </a:solidFill>
          <a:ln w="38100">
            <a:noFill/>
          </a:ln>
        </p:spPr>
        <p:txBody>
          <a:bodyPr wrap="square" rtlCol="0">
            <a:spAutoFit/>
          </a:bodyPr>
          <a:lstStyle/>
          <a:p>
            <a:endParaRPr lang="en-US" dirty="0" smtClean="0">
              <a:solidFill>
                <a:srgbClr val="FF0000"/>
              </a:solidFill>
              <a:latin typeface="Accent" pitchFamily="2" charset="0"/>
            </a:endParaRPr>
          </a:p>
          <a:p>
            <a:r>
              <a:rPr lang="en-US" sz="2100" dirty="0" smtClean="0">
                <a:solidFill>
                  <a:srgbClr val="FF0000"/>
                </a:solidFill>
                <a:latin typeface="Accent" pitchFamily="2" charset="0"/>
              </a:rPr>
              <a:t> INDICATORS-</a:t>
            </a:r>
            <a:r>
              <a:rPr lang="en-US" sz="2100" dirty="0" smtClean="0"/>
              <a:t> </a:t>
            </a:r>
            <a:r>
              <a:rPr lang="en-US" sz="2100" dirty="0" smtClean="0">
                <a:solidFill>
                  <a:srgbClr val="FF0000"/>
                </a:solidFill>
                <a:latin typeface="Almeria" pitchFamily="2" charset="0"/>
                <a:ea typeface="Almeria" pitchFamily="2" charset="0"/>
              </a:rPr>
              <a:t>the progression of learning levels 2,4,6 and 8</a:t>
            </a:r>
          </a:p>
          <a:p>
            <a:endParaRPr lang="en-US" sz="2100" dirty="0" smtClean="0">
              <a:solidFill>
                <a:srgbClr val="0070C0"/>
              </a:solidFill>
              <a:latin typeface="Almeria" pitchFamily="2" charset="0"/>
              <a:ea typeface="Almeria" pitchFamily="2" charset="0"/>
            </a:endParaRPr>
          </a:p>
          <a:p>
            <a:endParaRPr lang="en-US" sz="2100" dirty="0" smtClean="0">
              <a:solidFill>
                <a:srgbClr val="0070C0"/>
              </a:solidFill>
              <a:latin typeface="Almeria" pitchFamily="2" charset="0"/>
              <a:ea typeface="Almeria" pitchFamily="2" charset="0"/>
            </a:endParaRPr>
          </a:p>
          <a:p>
            <a:endParaRPr lang="en-US" dirty="0" smtClean="0">
              <a:solidFill>
                <a:srgbClr val="0070C0"/>
              </a:solidFill>
              <a:latin typeface="Almeria" pitchFamily="2" charset="0"/>
              <a:ea typeface="Almeria" pitchFamily="2" charset="0"/>
            </a:endParaRPr>
          </a:p>
          <a:p>
            <a:endParaRPr lang="en-US" dirty="0" smtClean="0">
              <a:solidFill>
                <a:srgbClr val="0070C0"/>
              </a:solidFill>
              <a:latin typeface="Almeria" pitchFamily="2" charset="0"/>
              <a:ea typeface="Almeria" pitchFamily="2" charset="0"/>
            </a:endParaRPr>
          </a:p>
          <a:p>
            <a:endParaRPr lang="en-US" dirty="0" smtClean="0">
              <a:solidFill>
                <a:srgbClr val="0070C0"/>
              </a:solidFill>
              <a:latin typeface="Almeria" pitchFamily="2" charset="0"/>
              <a:ea typeface="Almeria" pitchFamily="2" charset="0"/>
            </a:endParaRPr>
          </a:p>
          <a:p>
            <a:endParaRPr lang="en-US" dirty="0" smtClean="0">
              <a:solidFill>
                <a:srgbClr val="0070C0"/>
              </a:solidFill>
              <a:latin typeface="Almeria" pitchFamily="2" charset="0"/>
              <a:ea typeface="Almeria" pitchFamily="2" charset="0"/>
            </a:endParaRPr>
          </a:p>
          <a:p>
            <a:r>
              <a:rPr lang="en-US" dirty="0" smtClean="0"/>
              <a:t>                                                                                                                 </a:t>
            </a:r>
            <a:endParaRPr lang="en-US" dirty="0"/>
          </a:p>
        </p:txBody>
      </p:sp>
      <p:sp>
        <p:nvSpPr>
          <p:cNvPr id="18" name="Right Arrow 17"/>
          <p:cNvSpPr/>
          <p:nvPr/>
        </p:nvSpPr>
        <p:spPr>
          <a:xfrm rot="5400000">
            <a:off x="4114800" y="2667000"/>
            <a:ext cx="3810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096000" y="2590800"/>
            <a:ext cx="228600" cy="3810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2286000" y="2590800"/>
            <a:ext cx="228600"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7924800" y="2590800"/>
            <a:ext cx="228600"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0" y="6096000"/>
            <a:ext cx="9144000" cy="861774"/>
          </a:xfrm>
          <a:prstGeom prst="rect">
            <a:avLst/>
          </a:prstGeom>
          <a:solidFill>
            <a:schemeClr val="bg1"/>
          </a:solidFill>
        </p:spPr>
        <p:txBody>
          <a:bodyPr wrap="square" rtlCol="0">
            <a:spAutoFit/>
          </a:bodyPr>
          <a:lstStyle/>
          <a:p>
            <a:r>
              <a:rPr lang="en-US" sz="1600" dirty="0" smtClean="0"/>
              <a:t>             </a:t>
            </a:r>
            <a:r>
              <a:rPr lang="en-US" sz="1600" u="sng" dirty="0" smtClean="0"/>
              <a:t>Not Yet </a:t>
            </a:r>
            <a:r>
              <a:rPr lang="en-US" sz="1600" dirty="0" smtClean="0"/>
              <a:t>- It is not a reasonable expectation for children at this age to demonstrate this skill.</a:t>
            </a:r>
          </a:p>
          <a:p>
            <a:r>
              <a:rPr lang="en-US" sz="1600" dirty="0" smtClean="0"/>
              <a:t>    </a:t>
            </a:r>
            <a:r>
              <a:rPr lang="en-US" sz="1600" u="sng" dirty="0" smtClean="0"/>
              <a:t> Not Observed </a:t>
            </a:r>
            <a:r>
              <a:rPr lang="en-US" sz="1600" dirty="0" smtClean="0"/>
              <a:t>- RARELY USED-only indicated if child  has just enrolled or has bee excessively absent</a:t>
            </a:r>
          </a:p>
          <a:p>
            <a:endParaRPr lang="en-US" dirty="0"/>
          </a:p>
        </p:txBody>
      </p:sp>
      <p:cxnSp>
        <p:nvCxnSpPr>
          <p:cNvPr id="28" name="Straight Arrow Connector 27"/>
          <p:cNvCxnSpPr/>
          <p:nvPr/>
        </p:nvCxnSpPr>
        <p:spPr>
          <a:xfrm rot="16200000" flipV="1">
            <a:off x="-838200" y="4495800"/>
            <a:ext cx="3200400" cy="152400"/>
          </a:xfrm>
          <a:prstGeom prst="straightConnector1">
            <a:avLst/>
          </a:prstGeom>
          <a:ln w="38100">
            <a:solidFill>
              <a:srgbClr val="99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8600" y="609600"/>
            <a:ext cx="8534400" cy="1077218"/>
          </a:xfrm>
          <a:prstGeom prst="rect">
            <a:avLst/>
          </a:prstGeom>
          <a:noFill/>
        </p:spPr>
        <p:txBody>
          <a:bodyPr wrap="square" rtlCol="0">
            <a:spAutoFit/>
          </a:bodyPr>
          <a:lstStyle/>
          <a:p>
            <a:pPr algn="ctr"/>
            <a:r>
              <a:rPr lang="en-US" sz="1600" dirty="0" smtClean="0"/>
              <a:t>The indicators move from simple to complex skills and development. </a:t>
            </a:r>
          </a:p>
          <a:p>
            <a:pPr algn="ctr"/>
            <a:r>
              <a:rPr lang="en-US" sz="1600" dirty="0" smtClean="0"/>
              <a:t>What skills are clearly and consistently demonstrated by this child?</a:t>
            </a:r>
          </a:p>
          <a:p>
            <a:pPr algn="ctr"/>
            <a:r>
              <a:rPr lang="en-US" sz="1600" dirty="0" smtClean="0"/>
              <a:t> Each segment separated by a ; must be observed such as the indicator for rating 6.</a:t>
            </a:r>
          </a:p>
          <a:p>
            <a:pPr algn="ctr">
              <a:spcAft>
                <a:spcPts val="100"/>
              </a:spcAft>
            </a:pPr>
            <a:r>
              <a:rPr lang="en-US" sz="1600" dirty="0" smtClean="0"/>
              <a:t> (The child must demonstrate that they sustain their work </a:t>
            </a:r>
            <a:r>
              <a:rPr lang="en-US" sz="1600" b="1" dirty="0" smtClean="0">
                <a:solidFill>
                  <a:sysClr val="windowText" lastClr="000000"/>
                </a:solidFill>
              </a:rPr>
              <a:t>and</a:t>
            </a:r>
            <a:r>
              <a:rPr lang="en-US" sz="1600" dirty="0" smtClean="0">
                <a:solidFill>
                  <a:sysClr val="windowText" lastClr="000000"/>
                </a:solidFill>
              </a:rPr>
              <a:t> ignore distractions.)</a:t>
            </a:r>
            <a:r>
              <a:rPr lang="en-US" sz="1600" dirty="0" smtClean="0"/>
              <a:t>  </a:t>
            </a:r>
          </a:p>
        </p:txBody>
      </p:sp>
      <p:sp>
        <p:nvSpPr>
          <p:cNvPr id="12" name="Oval 11"/>
          <p:cNvSpPr/>
          <p:nvPr/>
        </p:nvSpPr>
        <p:spPr>
          <a:xfrm>
            <a:off x="457200" y="2667000"/>
            <a:ext cx="838200" cy="304800"/>
          </a:xfrm>
          <a:prstGeom prst="ellipse">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534400" y="2667000"/>
            <a:ext cx="304800" cy="304800"/>
          </a:xfrm>
          <a:prstGeom prst="ellipse">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1295400" y="2514600"/>
            <a:ext cx="5638800" cy="304800"/>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34200" y="2514600"/>
            <a:ext cx="1676400" cy="304800"/>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98605" y="2209800"/>
            <a:ext cx="1998239" cy="400110"/>
          </a:xfrm>
          <a:prstGeom prst="rect">
            <a:avLst/>
          </a:prstGeom>
          <a:noFill/>
        </p:spPr>
        <p:txBody>
          <a:bodyPr wrap="none" rtlCol="0">
            <a:spAutoFit/>
          </a:bodyPr>
          <a:lstStyle/>
          <a:p>
            <a:pPr algn="ctr"/>
            <a:r>
              <a:rPr lang="en-US" b="1" dirty="0" smtClean="0">
                <a:solidFill>
                  <a:srgbClr val="990099"/>
                </a:solidFill>
              </a:rPr>
              <a:t>Progression</a:t>
            </a:r>
            <a:r>
              <a:rPr lang="en-US" sz="1600" b="1" dirty="0" smtClean="0">
                <a:solidFill>
                  <a:srgbClr val="990099"/>
                </a:solidFill>
              </a:rPr>
              <a:t> </a:t>
            </a:r>
            <a:r>
              <a:rPr lang="en-US" sz="2000" b="1" dirty="0" smtClean="0">
                <a:solidFill>
                  <a:srgbClr val="990099"/>
                </a:solidFill>
              </a:rPr>
              <a:t>Levels</a:t>
            </a:r>
            <a:endParaRPr lang="en-US" sz="2000" b="1" dirty="0">
              <a:solidFill>
                <a:srgbClr val="990099"/>
              </a:solidFill>
            </a:endParaRPr>
          </a:p>
        </p:txBody>
      </p:sp>
      <p:sp>
        <p:nvSpPr>
          <p:cNvPr id="17" name="TextBox 16"/>
          <p:cNvSpPr txBox="1"/>
          <p:nvPr/>
        </p:nvSpPr>
        <p:spPr>
          <a:xfrm>
            <a:off x="0" y="304800"/>
            <a:ext cx="9144000" cy="369332"/>
          </a:xfrm>
          <a:prstGeom prst="rect">
            <a:avLst/>
          </a:prstGeom>
          <a:solidFill>
            <a:schemeClr val="bg1"/>
          </a:solidFill>
        </p:spPr>
        <p:txBody>
          <a:bodyPr wrap="square" rtlCol="0">
            <a:spAutoFit/>
          </a:bodyPr>
          <a:lstStyle/>
          <a:p>
            <a:r>
              <a:rPr lang="en-US" dirty="0" smtClean="0">
                <a:solidFill>
                  <a:srgbClr val="FF0000"/>
                </a:solidFill>
                <a:latin typeface="Berlin Sans FB Demi" pitchFamily="34" charset="0"/>
              </a:rPr>
              <a:t> INDICATORS- </a:t>
            </a:r>
            <a:r>
              <a:rPr lang="en-US" dirty="0" smtClean="0">
                <a:solidFill>
                  <a:srgbClr val="FF0000"/>
                </a:solidFill>
                <a:latin typeface="Berlin Sans FB" pitchFamily="34" charset="0"/>
              </a:rPr>
              <a:t>the progression of learning levels 2, 4, 6 and 8         </a:t>
            </a:r>
            <a:endParaRPr lang="en-US" dirty="0">
              <a:solidFill>
                <a:srgbClr val="FF0000"/>
              </a:solidFill>
              <a:latin typeface="Berlin Sans FB Demi" pitchFamily="34" charset="0"/>
            </a:endParaRPr>
          </a:p>
        </p:txBody>
      </p:sp>
      <p:sp>
        <p:nvSpPr>
          <p:cNvPr id="29" name="TextBox 28"/>
          <p:cNvSpPr txBox="1"/>
          <p:nvPr/>
        </p:nvSpPr>
        <p:spPr>
          <a:xfrm>
            <a:off x="1600200" y="1600200"/>
            <a:ext cx="6400800" cy="369332"/>
          </a:xfrm>
          <a:prstGeom prst="rect">
            <a:avLst/>
          </a:prstGeom>
          <a:solidFill>
            <a:schemeClr val="bg1"/>
          </a:solidFill>
        </p:spPr>
        <p:txBody>
          <a:bodyPr wrap="square" rtlCol="0">
            <a:spAutoFit/>
          </a:bodyPr>
          <a:lstStyle/>
          <a:p>
            <a:endParaRPr lang="en-US" dirty="0">
              <a:solidFill>
                <a:srgbClr val="0070C0"/>
              </a:solidFill>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458"/>
                                        </p:tgtEl>
                                        <p:attrNameLst>
                                          <p:attrName>style.visibility</p:attrName>
                                        </p:attrNameLst>
                                      </p:cBhvr>
                                      <p:to>
                                        <p:strVal val="visible"/>
                                      </p:to>
                                    </p:set>
                                    <p:animEffect transition="in" filter="fade">
                                      <p:cBhvr>
                                        <p:cTn id="21" dur="1000"/>
                                        <p:tgtEl>
                                          <p:spTgt spid="19458"/>
                                        </p:tgtEl>
                                      </p:cBhvr>
                                    </p:animEffect>
                                    <p:anim calcmode="lin" valueType="num">
                                      <p:cBhvr>
                                        <p:cTn id="22" dur="1000" fill="hold"/>
                                        <p:tgtEl>
                                          <p:spTgt spid="19458"/>
                                        </p:tgtEl>
                                        <p:attrNameLst>
                                          <p:attrName>ppt_x</p:attrName>
                                        </p:attrNameLst>
                                      </p:cBhvr>
                                      <p:tavLst>
                                        <p:tav tm="0">
                                          <p:val>
                                            <p:strVal val="#ppt_x"/>
                                          </p:val>
                                        </p:tav>
                                        <p:tav tm="100000">
                                          <p:val>
                                            <p:strVal val="#ppt_x"/>
                                          </p:val>
                                        </p:tav>
                                      </p:tavLst>
                                    </p:anim>
                                    <p:anim calcmode="lin" valueType="num">
                                      <p:cBhvr>
                                        <p:cTn id="23"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arn(inVertical)">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4" grpId="0" animBg="1"/>
      <p:bldP spid="31" grpId="0"/>
      <p:bldP spid="12" grpId="0" animBg="1"/>
      <p:bldP spid="27"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a:effectLst/>
        </p:spPr>
      </p:pic>
      <p:sp>
        <p:nvSpPr>
          <p:cNvPr id="4" name="TextBox 3"/>
          <p:cNvSpPr txBox="1"/>
          <p:nvPr/>
        </p:nvSpPr>
        <p:spPr>
          <a:xfrm>
            <a:off x="0" y="5257800"/>
            <a:ext cx="9144000" cy="2062103"/>
          </a:xfrm>
          <a:prstGeom prst="rect">
            <a:avLst/>
          </a:prstGeom>
          <a:solidFill>
            <a:schemeClr val="bg1"/>
          </a:solidFill>
          <a:ln>
            <a:solidFill>
              <a:schemeClr val="bg1"/>
            </a:solidFill>
          </a:ln>
        </p:spPr>
        <p:txBody>
          <a:bodyPr wrap="square" rtlCol="0">
            <a:spAutoFit/>
          </a:bodyPr>
          <a:lstStyle/>
          <a:p>
            <a:r>
              <a:rPr lang="en-US" sz="1600" dirty="0" smtClean="0"/>
              <a:t>These skills are just now appearing and not consistent. The competence level is not solid enough to assess the child’s developmental level at the next indicator. The child may need verbal suggestions, physical modeling, an/or visual cues to successfully accomplish the specific objective or dimension. </a:t>
            </a:r>
          </a:p>
          <a:p>
            <a:r>
              <a:rPr lang="en-US" sz="1600" dirty="0" err="1" smtClean="0"/>
              <a:t>Vygotsky</a:t>
            </a:r>
            <a:r>
              <a:rPr lang="en-US" sz="1600" dirty="0" smtClean="0"/>
              <a:t> describes the “zone of proximal development” as the difference between what a child can do on his or her own compared with what the child can do with adult help.  With the assistance of an adult, a child will be able to succeed at a cognitive or  social learning task beyond what they could accomplish on their own.</a:t>
            </a:r>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00200"/>
            <a:ext cx="7620000" cy="369332"/>
          </a:xfrm>
          <a:prstGeom prst="rect">
            <a:avLst/>
          </a:prstGeom>
        </p:spPr>
        <p:txBody>
          <a:bodyPr wrap="square">
            <a:spAutoFit/>
          </a:bodyPr>
          <a:lstStyle/>
          <a:p>
            <a:r>
              <a:rPr lang="en-US" dirty="0" smtClean="0"/>
              <a:t>.</a:t>
            </a:r>
            <a:endParaRPr lang="es-CO"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7287" y="2724329"/>
            <a:ext cx="6448425" cy="181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838200" y="4876800"/>
            <a:ext cx="7239000" cy="369332"/>
          </a:xfrm>
          <a:prstGeom prst="rect">
            <a:avLst/>
          </a:prstGeom>
        </p:spPr>
        <p:txBody>
          <a:bodyPr wrap="square">
            <a:spAutoFit/>
          </a:bodyPr>
          <a:lstStyle/>
          <a:p>
            <a:r>
              <a:rPr lang="en-US" dirty="0" smtClean="0"/>
              <a:t> </a:t>
            </a:r>
            <a:endParaRPr lang="es-CO" dirty="0"/>
          </a:p>
        </p:txBody>
      </p:sp>
      <p:sp>
        <p:nvSpPr>
          <p:cNvPr id="6" name="Rectangle 5"/>
          <p:cNvSpPr/>
          <p:nvPr/>
        </p:nvSpPr>
        <p:spPr>
          <a:xfrm>
            <a:off x="1447800" y="533400"/>
            <a:ext cx="2964466" cy="646331"/>
          </a:xfrm>
          <a:prstGeom prst="rect">
            <a:avLst/>
          </a:prstGeom>
        </p:spPr>
        <p:txBody>
          <a:bodyPr wrap="none">
            <a:spAutoFit/>
          </a:bodyPr>
          <a:lstStyle/>
          <a:p>
            <a:r>
              <a:rPr lang="es-ES" sz="3600" dirty="0"/>
              <a:t>¿ </a:t>
            </a:r>
            <a:r>
              <a:rPr lang="es-CO" sz="3600" dirty="0" smtClean="0"/>
              <a:t>How Works ?</a:t>
            </a:r>
            <a:endParaRPr lang="es-CO" sz="3600" dirty="0"/>
          </a:p>
        </p:txBody>
      </p:sp>
      <p:sp>
        <p:nvSpPr>
          <p:cNvPr id="8" name="Rectangle 7"/>
          <p:cNvSpPr/>
          <p:nvPr/>
        </p:nvSpPr>
        <p:spPr>
          <a:xfrm>
            <a:off x="952107" y="1179731"/>
            <a:ext cx="7391400" cy="923330"/>
          </a:xfrm>
          <a:prstGeom prst="rect">
            <a:avLst/>
          </a:prstGeom>
        </p:spPr>
        <p:txBody>
          <a:bodyPr wrap="square">
            <a:spAutoFit/>
          </a:bodyPr>
          <a:lstStyle/>
          <a:p>
            <a:r>
              <a:rPr lang="en-US" dirty="0"/>
              <a:t>Teaching strategies gold progression have color- coded bands that show widely held expectations for children's development and learning. The bands show </a:t>
            </a:r>
            <a:r>
              <a:rPr lang="en-US" dirty="0" smtClean="0"/>
              <a:t>at what </a:t>
            </a:r>
            <a:r>
              <a:rPr lang="en-US" dirty="0"/>
              <a:t>levels most children of a particular age or class/grade.</a:t>
            </a:r>
          </a:p>
        </p:txBody>
      </p:sp>
      <p:sp>
        <p:nvSpPr>
          <p:cNvPr id="9" name="Rectangle 8"/>
          <p:cNvSpPr/>
          <p:nvPr/>
        </p:nvSpPr>
        <p:spPr>
          <a:xfrm>
            <a:off x="914400" y="4902972"/>
            <a:ext cx="7162800" cy="646331"/>
          </a:xfrm>
          <a:prstGeom prst="rect">
            <a:avLst/>
          </a:prstGeom>
        </p:spPr>
        <p:txBody>
          <a:bodyPr wrap="square">
            <a:spAutoFit/>
          </a:bodyPr>
          <a:lstStyle/>
          <a:p>
            <a:r>
              <a:rPr lang="en-US" dirty="0"/>
              <a:t>The color bands also overlap, helping teachers guide their expectations realistically and work with any child, at any level of </a:t>
            </a:r>
            <a:r>
              <a:rPr lang="en-US" dirty="0" smtClean="0"/>
              <a:t>development.</a:t>
            </a:r>
            <a:endParaRPr lang="es-CO" dirty="0"/>
          </a:p>
        </p:txBody>
      </p:sp>
    </p:spTree>
    <p:extLst>
      <p:ext uri="{BB962C8B-B14F-4D97-AF65-F5344CB8AC3E}">
        <p14:creationId xmlns:p14="http://schemas.microsoft.com/office/powerpoint/2010/main" xmlns="" val="99803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a:effectLst/>
        </p:spPr>
      </p:pic>
      <p:sp>
        <p:nvSpPr>
          <p:cNvPr id="4" name="TextBox 3"/>
          <p:cNvSpPr txBox="1"/>
          <p:nvPr/>
        </p:nvSpPr>
        <p:spPr>
          <a:xfrm>
            <a:off x="0" y="6334780"/>
            <a:ext cx="9144000" cy="523220"/>
          </a:xfrm>
          <a:prstGeom prst="rect">
            <a:avLst/>
          </a:prstGeom>
          <a:solidFill>
            <a:schemeClr val="bg1"/>
          </a:solidFill>
        </p:spPr>
        <p:txBody>
          <a:bodyPr wrap="square" rtlCol="0">
            <a:spAutoFit/>
          </a:bodyPr>
          <a:lstStyle/>
          <a:p>
            <a:pPr algn="ctr"/>
            <a:r>
              <a:rPr lang="en-US" sz="2800" dirty="0" smtClean="0"/>
              <a:t>What Do the Color Bands Really Represent?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wayweb.com/design/i/color_spectrum.jpg"/>
          <p:cNvPicPr/>
          <p:nvPr/>
        </p:nvPicPr>
        <p:blipFill>
          <a:blip r:embed="rId3" cstate="print"/>
          <a:srcRect/>
          <a:stretch>
            <a:fillRect/>
          </a:stretch>
        </p:blipFill>
        <p:spPr bwMode="auto">
          <a:xfrm>
            <a:off x="4114800" y="970175"/>
            <a:ext cx="4495800" cy="3886200"/>
          </a:xfrm>
          <a:prstGeom prst="rect">
            <a:avLst/>
          </a:prstGeom>
          <a:noFill/>
          <a:ln w="9525">
            <a:noFill/>
            <a:miter lim="800000"/>
            <a:headEnd/>
            <a:tailEnd/>
          </a:ln>
        </p:spPr>
      </p:pic>
      <p:sp>
        <p:nvSpPr>
          <p:cNvPr id="3" name="TextBox 2"/>
          <p:cNvSpPr txBox="1"/>
          <p:nvPr/>
        </p:nvSpPr>
        <p:spPr>
          <a:xfrm>
            <a:off x="533400" y="304800"/>
            <a:ext cx="8382000" cy="461665"/>
          </a:xfrm>
          <a:prstGeom prst="rect">
            <a:avLst/>
          </a:prstGeom>
          <a:solidFill>
            <a:schemeClr val="bg1"/>
          </a:solidFill>
          <a:ln>
            <a:solidFill>
              <a:schemeClr val="tx1"/>
            </a:solidFill>
          </a:ln>
        </p:spPr>
        <p:txBody>
          <a:bodyPr wrap="square" rtlCol="0">
            <a:spAutoFit/>
          </a:bodyPr>
          <a:lstStyle/>
          <a:p>
            <a:r>
              <a:rPr lang="en-US" sz="2400" dirty="0" smtClean="0"/>
              <a:t>The Color Bands are Widely Held Expectations for Each Age Group </a:t>
            </a:r>
            <a:endParaRPr lang="en-US" sz="2400" dirty="0"/>
          </a:p>
        </p:txBody>
      </p:sp>
      <p:sp>
        <p:nvSpPr>
          <p:cNvPr id="4" name="TextBox 3"/>
          <p:cNvSpPr txBox="1"/>
          <p:nvPr/>
        </p:nvSpPr>
        <p:spPr>
          <a:xfrm>
            <a:off x="974889" y="2057400"/>
            <a:ext cx="2286000" cy="1477328"/>
          </a:xfrm>
          <a:prstGeom prst="rect">
            <a:avLst/>
          </a:prstGeom>
          <a:noFill/>
        </p:spPr>
        <p:txBody>
          <a:bodyPr wrap="square" rtlCol="0">
            <a:spAutoFit/>
          </a:bodyPr>
          <a:lstStyle/>
          <a:p>
            <a:r>
              <a:rPr lang="en-US" dirty="0" smtClean="0"/>
              <a:t>The colors in the color spectrum are uneven, blend together and overlap; yet there is a predictable pattern.</a:t>
            </a:r>
            <a:endParaRPr lang="en-US" dirty="0"/>
          </a:p>
        </p:txBody>
      </p:sp>
      <p:sp>
        <p:nvSpPr>
          <p:cNvPr id="5" name="TextBox 4"/>
          <p:cNvSpPr txBox="1"/>
          <p:nvPr/>
        </p:nvSpPr>
        <p:spPr>
          <a:xfrm>
            <a:off x="8901626" y="838200"/>
            <a:ext cx="242374" cy="369332"/>
          </a:xfrm>
          <a:prstGeom prst="rect">
            <a:avLst/>
          </a:prstGeom>
          <a:noFill/>
        </p:spPr>
        <p:txBody>
          <a:bodyPr wrap="none" rtlCol="0">
            <a:spAutoFit/>
          </a:bodyPr>
          <a:lstStyle/>
          <a:p>
            <a:pPr algn="r"/>
            <a:r>
              <a:rPr lang="en-US" dirty="0" smtClean="0"/>
              <a:t>.</a:t>
            </a:r>
            <a:endParaRPr lang="en-US" dirty="0"/>
          </a:p>
        </p:txBody>
      </p:sp>
      <p:sp>
        <p:nvSpPr>
          <p:cNvPr id="9" name="TextBox 8"/>
          <p:cNvSpPr txBox="1"/>
          <p:nvPr/>
        </p:nvSpPr>
        <p:spPr>
          <a:xfrm>
            <a:off x="914400" y="4724400"/>
            <a:ext cx="6858000" cy="1815882"/>
          </a:xfrm>
          <a:prstGeom prst="rect">
            <a:avLst/>
          </a:prstGeom>
          <a:noFill/>
        </p:spPr>
        <p:txBody>
          <a:bodyPr wrap="square" rtlCol="0">
            <a:spAutoFit/>
          </a:bodyPr>
          <a:lstStyle/>
          <a:p>
            <a:pPr algn="ctr"/>
            <a:r>
              <a:rPr lang="en-US" sz="1600" dirty="0" smtClean="0"/>
              <a:t>The color bands let us know how children</a:t>
            </a:r>
          </a:p>
          <a:p>
            <a:pPr algn="ctr"/>
            <a:r>
              <a:rPr lang="en-US" sz="1600" dirty="0" smtClean="0"/>
              <a:t> typically develop and learn at different ages. This is critical</a:t>
            </a:r>
          </a:p>
          <a:p>
            <a:pPr algn="ctr"/>
            <a:r>
              <a:rPr lang="en-US" sz="1600" dirty="0" smtClean="0"/>
              <a:t> for responsive teaching and knowing what is age appropriate.</a:t>
            </a:r>
          </a:p>
          <a:p>
            <a:pPr algn="ctr"/>
            <a:r>
              <a:rPr lang="en-US" sz="1600" dirty="0" smtClean="0"/>
              <a:t> The length  of each band varies  for each objective. When they overlap, it is telling us that this skill takes  time to  develop. Other bands may span across multiple  indicators   suggesting that this development has several key shifts in learning over the course of the year..</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aining.jpg"/>
          <p:cNvPicPr>
            <a:picLocks noChangeAspect="1"/>
          </p:cNvPicPr>
          <p:nvPr/>
        </p:nvPicPr>
        <p:blipFill>
          <a:blip r:embed="rId2" cstate="print"/>
          <a:stretch>
            <a:fillRect/>
          </a:stretch>
        </p:blipFill>
        <p:spPr>
          <a:xfrm>
            <a:off x="762000" y="3535680"/>
            <a:ext cx="2209800" cy="1912620"/>
          </a:xfrm>
          <a:prstGeom prst="rect">
            <a:avLst/>
          </a:prstGeom>
          <a:ln>
            <a:noFill/>
          </a:ln>
          <a:effectLst>
            <a:outerShdw blurRad="292100" dist="139700" dir="2700000" algn="tl" rotWithShape="0">
              <a:srgbClr val="333333">
                <a:alpha val="65000"/>
              </a:srgbClr>
            </a:outerShdw>
          </a:effectLst>
        </p:spPr>
      </p:pic>
      <p:pic>
        <p:nvPicPr>
          <p:cNvPr id="4" name="Picture 3" descr="math pic.jpg"/>
          <p:cNvPicPr>
            <a:picLocks noChangeAspect="1"/>
          </p:cNvPicPr>
          <p:nvPr/>
        </p:nvPicPr>
        <p:blipFill>
          <a:blip r:embed="rId3" cstate="print"/>
          <a:stretch>
            <a:fillRect/>
          </a:stretch>
        </p:blipFill>
        <p:spPr>
          <a:xfrm>
            <a:off x="4038600" y="4419600"/>
            <a:ext cx="2159000" cy="2057400"/>
          </a:xfrm>
          <a:prstGeom prst="rect">
            <a:avLst/>
          </a:prstGeom>
          <a:ln>
            <a:noFill/>
          </a:ln>
          <a:effectLst>
            <a:outerShdw blurRad="292100" dist="139700" dir="2700000" algn="tl" rotWithShape="0">
              <a:srgbClr val="333333">
                <a:alpha val="65000"/>
              </a:srgbClr>
            </a:outerShdw>
          </a:effectLst>
        </p:spPr>
      </p:pic>
      <p:pic>
        <p:nvPicPr>
          <p:cNvPr id="5" name="Picture 4" descr="talking.jpg"/>
          <p:cNvPicPr>
            <a:picLocks noChangeAspect="1"/>
          </p:cNvPicPr>
          <p:nvPr/>
        </p:nvPicPr>
        <p:blipFill>
          <a:blip r:embed="rId4" cstate="print"/>
          <a:stretch>
            <a:fillRect/>
          </a:stretch>
        </p:blipFill>
        <p:spPr>
          <a:xfrm>
            <a:off x="6324600" y="2133600"/>
            <a:ext cx="2133600" cy="1828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76300" y="381000"/>
            <a:ext cx="4457700" cy="1938992"/>
          </a:xfrm>
          <a:prstGeom prst="rect">
            <a:avLst/>
          </a:prstGeom>
          <a:noFill/>
        </p:spPr>
        <p:txBody>
          <a:bodyPr wrap="square" rtlCol="0">
            <a:spAutoFit/>
          </a:bodyPr>
          <a:lstStyle/>
          <a:p>
            <a:pPr algn="just"/>
            <a:r>
              <a:rPr lang="en-US" sz="2000" dirty="0" smtClean="0"/>
              <a:t>Children’s </a:t>
            </a:r>
            <a:r>
              <a:rPr lang="en-US" sz="2000" dirty="0"/>
              <a:t>development is unique and not the same for all. </a:t>
            </a:r>
            <a:r>
              <a:rPr lang="en-US" sz="2000" dirty="0" smtClean="0"/>
              <a:t> Sometimes </a:t>
            </a:r>
            <a:r>
              <a:rPr lang="en-US" sz="2000" dirty="0"/>
              <a:t>a skill does not emerge until a child is 2,3 or </a:t>
            </a:r>
            <a:r>
              <a:rPr lang="en-US" sz="2000" dirty="0" smtClean="0"/>
              <a:t>4 years </a:t>
            </a:r>
            <a:r>
              <a:rPr lang="en-US" sz="2000" dirty="0"/>
              <a:t>of age and others begin at birth, some skills take along time to develop and others take much less time.  </a:t>
            </a:r>
          </a:p>
        </p:txBody>
      </p:sp>
    </p:spTree>
    <p:extLst>
      <p:ext uri="{BB962C8B-B14F-4D97-AF65-F5344CB8AC3E}">
        <p14:creationId xmlns:p14="http://schemas.microsoft.com/office/powerpoint/2010/main" xmlns="" val="392308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a:effectLst/>
        </p:spPr>
      </p:pic>
      <p:sp>
        <p:nvSpPr>
          <p:cNvPr id="4" name="TextBox 3"/>
          <p:cNvSpPr txBox="1"/>
          <p:nvPr/>
        </p:nvSpPr>
        <p:spPr>
          <a:xfrm flipH="1">
            <a:off x="0" y="6319391"/>
            <a:ext cx="9144002" cy="538609"/>
          </a:xfrm>
          <a:prstGeom prst="rect">
            <a:avLst/>
          </a:prstGeom>
          <a:solidFill>
            <a:schemeClr val="tx1"/>
          </a:solidFill>
        </p:spPr>
        <p:txBody>
          <a:bodyPr wrap="square" rtlCol="0">
            <a:spAutoFit/>
          </a:bodyPr>
          <a:lstStyle/>
          <a:p>
            <a:r>
              <a:rPr lang="en-US" sz="2900" dirty="0" smtClean="0">
                <a:solidFill>
                  <a:schemeClr val="bg1"/>
                </a:solidFill>
              </a:rPr>
              <a:t>  LET’S TRY USING IT WITH A FEW EXAMPLE OBSERVATIONS</a:t>
            </a:r>
            <a:endParaRPr lang="en-US" sz="29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rl With Bubble"/>
          <p:cNvPicPr/>
          <p:nvPr/>
        </p:nvPicPr>
        <p:blipFill>
          <a:blip r:embed="rId2" cstate="print"/>
          <a:srcRect/>
          <a:stretch>
            <a:fillRect/>
          </a:stretch>
        </p:blipFill>
        <p:spPr bwMode="auto">
          <a:xfrm>
            <a:off x="152400" y="276225"/>
            <a:ext cx="2343150" cy="6581775"/>
          </a:xfrm>
          <a:prstGeom prst="rect">
            <a:avLst/>
          </a:prstGeom>
          <a:noFill/>
          <a:ln w="9525">
            <a:noFill/>
            <a:miter lim="800000"/>
            <a:headEnd/>
            <a:tailEnd/>
          </a:ln>
        </p:spPr>
      </p:pic>
      <p:sp>
        <p:nvSpPr>
          <p:cNvPr id="1027" name="WordArt 3"/>
          <p:cNvSpPr>
            <a:spLocks noChangeArrowheads="1" noChangeShapeType="1" noTextEdit="1"/>
          </p:cNvSpPr>
          <p:nvPr/>
        </p:nvSpPr>
        <p:spPr bwMode="auto">
          <a:xfrm rot="5400000">
            <a:off x="-571499" y="3162298"/>
            <a:ext cx="6553197" cy="533400"/>
          </a:xfrm>
          <a:prstGeom prst="rect">
            <a:avLst/>
          </a:prstGeom>
        </p:spPr>
        <p:txBody>
          <a:bodyPr vert="wordArtVert" wrap="none" fromWordArt="1">
            <a:prstTxWarp prst="textPlain">
              <a:avLst>
                <a:gd name="adj" fmla="val 50000"/>
              </a:avLst>
            </a:prstTxWarp>
          </a:bodyPr>
          <a:lstStyle/>
          <a:p>
            <a:pPr algn="ctr" rtl="0" fontAlgn="auto"/>
            <a:r>
              <a:rPr lang="en-US" sz="3600" kern="10" spc="0" dirty="0" smtClean="0">
                <a:ln w="19050">
                  <a:solidFill>
                    <a:srgbClr val="000000"/>
                  </a:solidFill>
                  <a:round/>
                  <a:headEnd/>
                  <a:tailEnd/>
                </a:ln>
                <a:solidFill>
                  <a:srgbClr val="FFC000"/>
                </a:solidFill>
                <a:effectLst/>
                <a:latin typeface="Arial Black"/>
              </a:rPr>
              <a:t>Teaching Strategies GOLD</a:t>
            </a:r>
            <a:endParaRPr lang="en-US" sz="3600" kern="10" spc="0" dirty="0">
              <a:ln w="19050">
                <a:solidFill>
                  <a:srgbClr val="000000"/>
                </a:solidFill>
                <a:round/>
                <a:headEnd/>
                <a:tailEnd/>
              </a:ln>
              <a:solidFill>
                <a:srgbClr val="FFC000"/>
              </a:solidFill>
              <a:effectLst/>
              <a:latin typeface="Arial Black"/>
            </a:endParaRPr>
          </a:p>
        </p:txBody>
      </p:sp>
      <p:sp>
        <p:nvSpPr>
          <p:cNvPr id="5" name="Rectangle 4"/>
          <p:cNvSpPr/>
          <p:nvPr/>
        </p:nvSpPr>
        <p:spPr>
          <a:xfrm>
            <a:off x="3581400" y="1371600"/>
            <a:ext cx="4531946" cy="400110"/>
          </a:xfrm>
          <a:prstGeom prst="rect">
            <a:avLst/>
          </a:prstGeom>
        </p:spPr>
        <p:txBody>
          <a:bodyPr wrap="none">
            <a:spAutoFit/>
          </a:bodyPr>
          <a:lstStyle/>
          <a:p>
            <a:r>
              <a:rPr lang="en-US" sz="2000" b="1" dirty="0" smtClean="0"/>
              <a:t> New Online Assessment System Training</a:t>
            </a:r>
            <a:endParaRPr lang="en-US" sz="2000" dirty="0"/>
          </a:p>
        </p:txBody>
      </p:sp>
      <p:pic>
        <p:nvPicPr>
          <p:cNvPr id="6" name="Picture 5" descr="08ELC logo small.jpg"/>
          <p:cNvPicPr/>
          <p:nvPr/>
        </p:nvPicPr>
        <p:blipFill>
          <a:blip r:embed="rId3" cstate="print"/>
          <a:stretch>
            <a:fillRect/>
          </a:stretch>
        </p:blipFill>
        <p:spPr>
          <a:xfrm>
            <a:off x="8077200" y="228600"/>
            <a:ext cx="790575" cy="838200"/>
          </a:xfrm>
          <a:prstGeom prst="rect">
            <a:avLst/>
          </a:prstGeom>
        </p:spPr>
      </p:pic>
      <p:sp>
        <p:nvSpPr>
          <p:cNvPr id="8" name="TextBox 7"/>
          <p:cNvSpPr txBox="1"/>
          <p:nvPr/>
        </p:nvSpPr>
        <p:spPr>
          <a:xfrm>
            <a:off x="3733800" y="2133600"/>
            <a:ext cx="4343400" cy="3647152"/>
          </a:xfrm>
          <a:prstGeom prst="rect">
            <a:avLst/>
          </a:prstGeom>
          <a:solidFill>
            <a:srgbClr val="FFCC00"/>
          </a:solidFill>
          <a:ln w="19050" cmpd="thickThin">
            <a:solidFill>
              <a:schemeClr val="tx1"/>
            </a:solidFill>
          </a:ln>
        </p:spPr>
        <p:txBody>
          <a:bodyPr wrap="square" rtlCol="0">
            <a:spAutoFit/>
          </a:bodyPr>
          <a:lstStyle/>
          <a:p>
            <a:pPr>
              <a:spcAft>
                <a:spcPts val="600"/>
              </a:spcAft>
            </a:pPr>
            <a:endParaRPr lang="en-US" b="1" dirty="0" smtClean="0"/>
          </a:p>
          <a:p>
            <a:pPr>
              <a:spcAft>
                <a:spcPts val="600"/>
              </a:spcAft>
            </a:pPr>
            <a:r>
              <a:rPr lang="en-US" b="1" dirty="0" smtClean="0"/>
              <a:t>Objectives</a:t>
            </a:r>
          </a:p>
          <a:p>
            <a:pPr marL="342900" lvl="0" indent="-342900">
              <a:buAutoNum type="arabicPeriod"/>
            </a:pPr>
            <a:r>
              <a:rPr lang="en-US" dirty="0" smtClean="0"/>
              <a:t>Participants will demonstrate knowledge</a:t>
            </a:r>
          </a:p>
          <a:p>
            <a:pPr lvl="0"/>
            <a:r>
              <a:rPr lang="en-US" dirty="0" smtClean="0"/>
              <a:t>of the Teaching Strategies Gold Assessment structure by actively working in small  groups to understand the new objectives &amp; progression of learning. </a:t>
            </a:r>
          </a:p>
          <a:p>
            <a:pPr lvl="0"/>
            <a:r>
              <a:rPr lang="en-US" dirty="0" smtClean="0"/>
              <a:t>                                                                                  </a:t>
            </a:r>
          </a:p>
          <a:p>
            <a:pPr lvl="0">
              <a:spcAft>
                <a:spcPts val="600"/>
              </a:spcAft>
            </a:pPr>
            <a:r>
              <a:rPr lang="en-US" dirty="0" smtClean="0"/>
              <a:t>2. Students will participate as a group in locating the tools &amp; information available online and entering required data.</a:t>
            </a:r>
          </a:p>
          <a:p>
            <a:pPr lvl="0"/>
            <a:endParaRPr lang="en-US" dirty="0"/>
          </a:p>
        </p:txBody>
      </p:sp>
    </p:spTree>
    <p:extLst>
      <p:ext uri="{BB962C8B-B14F-4D97-AF65-F5344CB8AC3E}">
        <p14:creationId xmlns:p14="http://schemas.microsoft.com/office/powerpoint/2010/main" xmlns="" val="351318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
            <a:ext cx="752507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 what about reporting?</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ircular Arrow 2"/>
          <p:cNvSpPr/>
          <p:nvPr/>
        </p:nvSpPr>
        <p:spPr>
          <a:xfrm rot="16200000">
            <a:off x="342900" y="1257300"/>
            <a:ext cx="2514600" cy="2590800"/>
          </a:xfrm>
          <a:prstGeom prst="circularArrow">
            <a:avLst>
              <a:gd name="adj1" fmla="val 12500"/>
              <a:gd name="adj2" fmla="val 1142319"/>
              <a:gd name="adj3" fmla="val 20457681"/>
              <a:gd name="adj4" fmla="val 10835564"/>
              <a:gd name="adj5" fmla="val 125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905000" y="1524000"/>
            <a:ext cx="1981200" cy="1569660"/>
          </a:xfrm>
          <a:prstGeom prst="rect">
            <a:avLst/>
          </a:prstGeom>
          <a:noFill/>
        </p:spPr>
        <p:txBody>
          <a:bodyPr wrap="square" rtlCol="0">
            <a:spAutoFit/>
          </a:bodyPr>
          <a:lstStyle/>
          <a:p>
            <a:r>
              <a:rPr lang="en-US" sz="2400" dirty="0" smtClean="0"/>
              <a:t>  </a:t>
            </a:r>
            <a:r>
              <a:rPr lang="en-US" sz="2400" b="1" u="sng" dirty="0" smtClean="0"/>
              <a:t>Summarize</a:t>
            </a:r>
            <a:r>
              <a:rPr lang="en-US" sz="2400" dirty="0" smtClean="0"/>
              <a:t>    </a:t>
            </a:r>
          </a:p>
          <a:p>
            <a:r>
              <a:rPr lang="en-US" sz="2400" dirty="0" smtClean="0"/>
              <a:t>        Plan</a:t>
            </a:r>
          </a:p>
          <a:p>
            <a:r>
              <a:rPr lang="en-US" sz="2400" dirty="0" smtClean="0"/>
              <a:t>          &amp;</a:t>
            </a:r>
          </a:p>
          <a:p>
            <a:r>
              <a:rPr lang="en-US" sz="2400" dirty="0" smtClean="0"/>
              <a:t>Communicate</a:t>
            </a:r>
            <a:r>
              <a:rPr lang="en-US" sz="2400" dirty="0" smtClean="0">
                <a:solidFill>
                  <a:schemeClr val="accent6">
                    <a:lumMod val="75000"/>
                  </a:schemeClr>
                </a:solidFill>
              </a:rPr>
              <a:t> </a:t>
            </a:r>
            <a:r>
              <a:rPr lang="en-US" u="sng" dirty="0" smtClean="0"/>
              <a:t> </a:t>
            </a:r>
            <a:r>
              <a:rPr lang="en-US" dirty="0" smtClean="0"/>
              <a:t>     </a:t>
            </a:r>
            <a:endParaRPr lang="en-US" dirty="0"/>
          </a:p>
        </p:txBody>
      </p:sp>
      <p:sp>
        <p:nvSpPr>
          <p:cNvPr id="7" name="TextBox 6"/>
          <p:cNvSpPr txBox="1"/>
          <p:nvPr/>
        </p:nvSpPr>
        <p:spPr>
          <a:xfrm>
            <a:off x="4724400" y="1371600"/>
            <a:ext cx="3657600" cy="4154984"/>
          </a:xfrm>
          <a:prstGeom prst="rect">
            <a:avLst/>
          </a:prstGeom>
          <a:noFill/>
        </p:spPr>
        <p:txBody>
          <a:bodyPr wrap="square" rtlCol="0">
            <a:spAutoFit/>
          </a:bodyPr>
          <a:lstStyle/>
          <a:p>
            <a:r>
              <a:rPr lang="en-US" sz="2400" dirty="0" smtClean="0"/>
              <a:t>Finalizing checkpoints  for reporting purposes is a time to </a:t>
            </a:r>
            <a:r>
              <a:rPr lang="en-US" sz="2400" b="1" dirty="0" smtClean="0"/>
              <a:t>pause</a:t>
            </a:r>
            <a:r>
              <a:rPr lang="en-US" sz="2400" dirty="0" smtClean="0"/>
              <a:t> in the assessment process. You are simply summarizing the information that you will be collecting, analyzing, responding to, planning for &amp; communicating with families on an </a:t>
            </a:r>
            <a:r>
              <a:rPr lang="en-US" sz="2400" b="1" dirty="0" smtClean="0"/>
              <a:t>ongoing</a:t>
            </a:r>
            <a:r>
              <a:rPr lang="en-US" sz="2400" dirty="0" smtClean="0"/>
              <a:t> basis throughout the year.  </a:t>
            </a:r>
            <a:endParaRPr lang="en-US" sz="2400" dirty="0"/>
          </a:p>
        </p:txBody>
      </p:sp>
      <p:pic>
        <p:nvPicPr>
          <p:cNvPr id="4098" name="Picture 2" descr="image"/>
          <p:cNvPicPr>
            <a:picLocks noChangeAspect="1" noChangeArrowheads="1"/>
          </p:cNvPicPr>
          <p:nvPr/>
        </p:nvPicPr>
        <p:blipFill>
          <a:blip r:embed="rId2" cstate="print"/>
          <a:srcRect/>
          <a:stretch>
            <a:fillRect/>
          </a:stretch>
        </p:blipFill>
        <p:spPr bwMode="auto">
          <a:xfrm>
            <a:off x="381000" y="3962400"/>
            <a:ext cx="1607574" cy="2076449"/>
          </a:xfrm>
          <a:prstGeom prst="rect">
            <a:avLst/>
          </a:prstGeom>
          <a:noFill/>
        </p:spPr>
      </p:pic>
      <p:sp>
        <p:nvSpPr>
          <p:cNvPr id="8" name="TextBox 7"/>
          <p:cNvSpPr txBox="1"/>
          <p:nvPr/>
        </p:nvSpPr>
        <p:spPr>
          <a:xfrm>
            <a:off x="0" y="6248400"/>
            <a:ext cx="2819400" cy="369332"/>
          </a:xfrm>
          <a:prstGeom prst="rect">
            <a:avLst/>
          </a:prstGeom>
          <a:noFill/>
        </p:spPr>
        <p:txBody>
          <a:bodyPr wrap="square" rtlCol="0">
            <a:spAutoFit/>
          </a:bodyPr>
          <a:lstStyle/>
          <a:p>
            <a:pPr algn="ctr"/>
            <a:r>
              <a:rPr lang="en-US" dirty="0" smtClean="0"/>
              <a:t> Family Conference Form           </a:t>
            </a:r>
            <a:endParaRPr lang="en-US" dirty="0"/>
          </a:p>
        </p:txBody>
      </p:sp>
      <p:pic>
        <p:nvPicPr>
          <p:cNvPr id="9" name="Picture 8" descr="image"/>
          <p:cNvPicPr/>
          <p:nvPr/>
        </p:nvPicPr>
        <p:blipFill>
          <a:blip r:embed="rId3" cstate="print"/>
          <a:srcRect/>
          <a:stretch>
            <a:fillRect/>
          </a:stretch>
        </p:blipFill>
        <p:spPr bwMode="auto">
          <a:xfrm>
            <a:off x="2819400" y="4038600"/>
            <a:ext cx="1676400" cy="1505264"/>
          </a:xfrm>
          <a:prstGeom prst="rect">
            <a:avLst/>
          </a:prstGeom>
          <a:noFill/>
          <a:ln w="9525">
            <a:noFill/>
            <a:miter lim="800000"/>
            <a:headEnd/>
            <a:tailEnd/>
          </a:ln>
        </p:spPr>
      </p:pic>
      <p:sp>
        <p:nvSpPr>
          <p:cNvPr id="10" name="Rectangle 9"/>
          <p:cNvSpPr/>
          <p:nvPr/>
        </p:nvSpPr>
        <p:spPr>
          <a:xfrm>
            <a:off x="228600" y="228600"/>
            <a:ext cx="8686800" cy="6400800"/>
          </a:xfrm>
          <a:prstGeom prst="rect">
            <a:avLst/>
          </a:prstGeom>
          <a:no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95600" y="5715000"/>
            <a:ext cx="2590800" cy="646331"/>
          </a:xfrm>
          <a:prstGeom prst="rect">
            <a:avLst/>
          </a:prstGeom>
          <a:noFill/>
        </p:spPr>
        <p:txBody>
          <a:bodyPr wrap="square" rtlCol="0">
            <a:spAutoFit/>
          </a:bodyPr>
          <a:lstStyle/>
          <a:p>
            <a:r>
              <a:rPr lang="en-US" dirty="0" smtClean="0"/>
              <a:t>Checkpoints  &amp; planning</a:t>
            </a:r>
          </a:p>
          <a:p>
            <a:r>
              <a:rPr lang="en-US" dirty="0" smtClean="0"/>
              <a:t>           forms online</a:t>
            </a:r>
            <a:endParaRPr lang="en-US" dirty="0"/>
          </a:p>
        </p:txBody>
      </p:sp>
    </p:spTree>
    <p:extLst>
      <p:ext uri="{BB962C8B-B14F-4D97-AF65-F5344CB8AC3E}">
        <p14:creationId xmlns:p14="http://schemas.microsoft.com/office/powerpoint/2010/main" xmlns="" val="39514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098"/>
                                        </p:tgtEl>
                                        <p:attrNameLst>
                                          <p:attrName>style.visibility</p:attrName>
                                        </p:attrNameLst>
                                      </p:cBhvr>
                                      <p:to>
                                        <p:strVal val="visible"/>
                                      </p:to>
                                    </p:set>
                                    <p:animEffect transition="in" filter="fade">
                                      <p:cBhvr>
                                        <p:cTn id="41" dur="1000"/>
                                        <p:tgtEl>
                                          <p:spTgt spid="4098"/>
                                        </p:tgtEl>
                                      </p:cBhvr>
                                    </p:animEffect>
                                    <p:anim calcmode="lin" valueType="num">
                                      <p:cBhvr>
                                        <p:cTn id="42" dur="1000" fill="hold"/>
                                        <p:tgtEl>
                                          <p:spTgt spid="4098"/>
                                        </p:tgtEl>
                                        <p:attrNameLst>
                                          <p:attrName>ppt_x</p:attrName>
                                        </p:attrNameLst>
                                      </p:cBhvr>
                                      <p:tavLst>
                                        <p:tav tm="0">
                                          <p:val>
                                            <p:strVal val="#ppt_x"/>
                                          </p:val>
                                        </p:tav>
                                        <p:tav tm="100000">
                                          <p:val>
                                            <p:strVal val="#ppt_x"/>
                                          </p:val>
                                        </p:tav>
                                      </p:tavLst>
                                    </p:anim>
                                    <p:anim calcmode="lin" valueType="num">
                                      <p:cBhvr>
                                        <p:cTn id="4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7"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p:cNvPicPr>
            <a:picLocks noChangeAspect="1" noChangeArrowheads="1"/>
          </p:cNvPicPr>
          <p:nvPr/>
        </p:nvPicPr>
        <p:blipFill>
          <a:blip r:embed="rId3" cstate="print"/>
          <a:srcRect/>
          <a:stretch>
            <a:fillRect/>
          </a:stretch>
        </p:blipFill>
        <p:spPr bwMode="auto">
          <a:xfrm>
            <a:off x="0" y="-3175"/>
            <a:ext cx="9144000" cy="6861175"/>
          </a:xfrm>
          <a:prstGeom prst="rect">
            <a:avLst/>
          </a:prstGeom>
          <a:noFill/>
          <a:ln w="9525">
            <a:noFill/>
            <a:miter lim="800000"/>
            <a:headEnd/>
            <a:tailEnd/>
          </a:ln>
          <a:effectLst/>
        </p:spPr>
      </p:pic>
      <p:sp>
        <p:nvSpPr>
          <p:cNvPr id="3" name="TextBox 2"/>
          <p:cNvSpPr txBox="1"/>
          <p:nvPr/>
        </p:nvSpPr>
        <p:spPr>
          <a:xfrm>
            <a:off x="1600200" y="5181600"/>
            <a:ext cx="3712344" cy="523220"/>
          </a:xfrm>
          <a:prstGeom prst="rect">
            <a:avLst/>
          </a:prstGeom>
          <a:noFill/>
        </p:spPr>
        <p:txBody>
          <a:bodyPr wrap="square" rtlCol="0">
            <a:spAutoFit/>
          </a:bodyPr>
          <a:lstStyle/>
          <a:p>
            <a:r>
              <a:rPr lang="en-US" sz="2800" b="1" dirty="0" smtClean="0"/>
              <a:t>Let’s Take a Look Online</a:t>
            </a:r>
            <a:endParaRPr lang="en-US" sz="2800" b="1" dirty="0"/>
          </a:p>
        </p:txBody>
      </p:sp>
      <p:pic>
        <p:nvPicPr>
          <p:cNvPr id="4" name="Picture 3" descr="image"/>
          <p:cNvPicPr/>
          <p:nvPr/>
        </p:nvPicPr>
        <p:blipFill>
          <a:blip r:embed="rId4" cstate="print"/>
          <a:srcRect/>
          <a:stretch>
            <a:fillRect/>
          </a:stretch>
        </p:blipFill>
        <p:spPr bwMode="auto">
          <a:xfrm>
            <a:off x="6248400" y="4648200"/>
            <a:ext cx="1676400" cy="1505264"/>
          </a:xfrm>
          <a:prstGeom prst="rect">
            <a:avLst/>
          </a:prstGeom>
          <a:noFill/>
          <a:ln w="9525">
            <a:noFill/>
            <a:miter lim="800000"/>
            <a:headEnd/>
            <a:tailEnd/>
          </a:ln>
        </p:spPr>
      </p:pic>
      <p:sp>
        <p:nvSpPr>
          <p:cNvPr id="19" name="Right Arrow 18"/>
          <p:cNvSpPr/>
          <p:nvPr/>
        </p:nvSpPr>
        <p:spPr>
          <a:xfrm>
            <a:off x="5334000" y="5181600"/>
            <a:ext cx="978408" cy="484632"/>
          </a:xfrm>
          <a:prstGeom prst="rightArrow">
            <a:avLst>
              <a:gd name="adj1" fmla="val 11154"/>
              <a:gd name="adj2" fmla="val 50000"/>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roduc_0.tmp"/>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152400"/>
            <a:ext cx="9144000" cy="6859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11658600" y="6095206"/>
            <a:ext cx="2033647" cy="1525588"/>
          </a:xfrm>
          <a:prstGeom prst="rect">
            <a:avLst/>
          </a:prstGeom>
          <a:noFill/>
          <a:ln w="9525">
            <a:noFill/>
            <a:miter lim="800000"/>
            <a:headEnd/>
            <a:tailEnd/>
          </a:ln>
          <a:effectLst/>
        </p:spPr>
      </p:pic>
      <p:sp>
        <p:nvSpPr>
          <p:cNvPr id="6" name="TextBox 5"/>
          <p:cNvSpPr txBox="1"/>
          <p:nvPr/>
        </p:nvSpPr>
        <p:spPr>
          <a:xfrm>
            <a:off x="6172200" y="5638800"/>
            <a:ext cx="2819400" cy="1077218"/>
          </a:xfrm>
          <a:prstGeom prst="rect">
            <a:avLst/>
          </a:prstGeom>
          <a:solidFill>
            <a:schemeClr val="tx1"/>
          </a:solidFill>
          <a:effectLst>
            <a:glow rad="139700">
              <a:schemeClr val="bg1">
                <a:lumMod val="85000"/>
                <a:alpha val="40000"/>
              </a:schemeClr>
            </a:glow>
            <a:outerShdw blurRad="50800" dist="38100" dir="13500000" algn="b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Ins="45720" rtlCol="0">
            <a:spAutoFit/>
          </a:bodyPr>
          <a:lstStyle/>
          <a:p>
            <a:pPr algn="ctr"/>
            <a:r>
              <a:rPr lang="en-US" sz="3200" b="1" dirty="0" smtClean="0">
                <a:solidFill>
                  <a:schemeClr val="bg1"/>
                </a:solidFill>
                <a:latin typeface="+mj-lt"/>
              </a:rPr>
              <a:t>IT IS A PROCESS</a:t>
            </a:r>
          </a:p>
          <a:p>
            <a:pPr algn="ctr"/>
            <a:r>
              <a:rPr lang="en-US" sz="3200" b="1" dirty="0" smtClean="0">
                <a:solidFill>
                  <a:schemeClr val="bg1"/>
                </a:solidFill>
                <a:latin typeface="+mj-lt"/>
              </a:rPr>
              <a:t>NOT AN EVENT</a:t>
            </a:r>
            <a:endParaRPr lang="en-US" sz="3200" b="1" dirty="0">
              <a:solidFill>
                <a:schemeClr val="bg1"/>
              </a:solidFill>
              <a:latin typeface="+mj-lt"/>
            </a:endParaRPr>
          </a:p>
        </p:txBody>
      </p:sp>
      <p:sp>
        <p:nvSpPr>
          <p:cNvPr id="2" name="TextBox 1"/>
          <p:cNvSpPr txBox="1"/>
          <p:nvPr/>
        </p:nvSpPr>
        <p:spPr>
          <a:xfrm>
            <a:off x="3896832" y="1102242"/>
            <a:ext cx="1525418" cy="369332"/>
          </a:xfrm>
          <a:prstGeom prst="rect">
            <a:avLst/>
          </a:prstGeom>
          <a:noFill/>
        </p:spPr>
        <p:txBody>
          <a:bodyPr wrap="none" rtlCol="0">
            <a:spAutoFit/>
          </a:bodyPr>
          <a:lstStyle/>
          <a:p>
            <a:r>
              <a:rPr lang="en-US" b="1" dirty="0" smtClean="0">
                <a:solidFill>
                  <a:schemeClr val="bg1"/>
                </a:solidFill>
              </a:rPr>
              <a:t>Ask Questions</a:t>
            </a:r>
            <a:endParaRPr lang="en-US" b="1" dirty="0">
              <a:solidFill>
                <a:schemeClr val="bg1"/>
              </a:solidFill>
            </a:endParaRPr>
          </a:p>
        </p:txBody>
      </p:sp>
      <p:sp>
        <p:nvSpPr>
          <p:cNvPr id="5" name="TextBox 4"/>
          <p:cNvSpPr txBox="1"/>
          <p:nvPr/>
        </p:nvSpPr>
        <p:spPr>
          <a:xfrm>
            <a:off x="6477000" y="2388156"/>
            <a:ext cx="972784" cy="1200329"/>
          </a:xfrm>
          <a:prstGeom prst="rect">
            <a:avLst/>
          </a:prstGeom>
          <a:noFill/>
        </p:spPr>
        <p:txBody>
          <a:bodyPr wrap="square" rtlCol="0">
            <a:spAutoFit/>
          </a:bodyPr>
          <a:lstStyle/>
          <a:p>
            <a:endParaRPr lang="en-US" dirty="0" smtClean="0"/>
          </a:p>
          <a:p>
            <a:r>
              <a:rPr lang="en-US" dirty="0" smtClean="0"/>
              <a:t> </a:t>
            </a:r>
            <a:r>
              <a:rPr lang="en-US" b="1" dirty="0" smtClean="0">
                <a:solidFill>
                  <a:schemeClr val="bg1"/>
                </a:solidFill>
              </a:rPr>
              <a:t>Collect </a:t>
            </a:r>
          </a:p>
          <a:p>
            <a:r>
              <a:rPr lang="en-US" b="1" dirty="0" smtClean="0">
                <a:solidFill>
                  <a:schemeClr val="bg1"/>
                </a:solidFill>
              </a:rPr>
              <a:t>  Data</a:t>
            </a:r>
            <a:endParaRPr lang="en-US" b="1" dirty="0">
              <a:solidFill>
                <a:schemeClr val="bg1"/>
              </a:solidFill>
            </a:endParaRPr>
          </a:p>
          <a:p>
            <a:endParaRPr lang="en-US" b="1" dirty="0">
              <a:solidFill>
                <a:schemeClr val="bg1"/>
              </a:solidFill>
            </a:endParaRPr>
          </a:p>
        </p:txBody>
      </p:sp>
      <p:sp>
        <p:nvSpPr>
          <p:cNvPr id="7" name="TextBox 6"/>
          <p:cNvSpPr txBox="1"/>
          <p:nvPr/>
        </p:nvSpPr>
        <p:spPr>
          <a:xfrm>
            <a:off x="3962400" y="4724400"/>
            <a:ext cx="1540165" cy="369332"/>
          </a:xfrm>
          <a:prstGeom prst="rect">
            <a:avLst/>
          </a:prstGeom>
          <a:noFill/>
        </p:spPr>
        <p:txBody>
          <a:bodyPr wrap="none" rtlCol="0">
            <a:spAutoFit/>
          </a:bodyPr>
          <a:lstStyle/>
          <a:p>
            <a:r>
              <a:rPr lang="en-US" b="1" dirty="0" smtClean="0">
                <a:solidFill>
                  <a:schemeClr val="bg1"/>
                </a:solidFill>
              </a:rPr>
              <a:t>Interpret Data</a:t>
            </a:r>
            <a:endParaRPr lang="en-US" b="1" dirty="0">
              <a:solidFill>
                <a:schemeClr val="bg1"/>
              </a:solidFill>
            </a:endParaRPr>
          </a:p>
        </p:txBody>
      </p:sp>
      <p:sp>
        <p:nvSpPr>
          <p:cNvPr id="8" name="TextBox 7"/>
          <p:cNvSpPr txBox="1"/>
          <p:nvPr/>
        </p:nvSpPr>
        <p:spPr>
          <a:xfrm>
            <a:off x="1752600" y="2385235"/>
            <a:ext cx="1295400" cy="1200329"/>
          </a:xfrm>
          <a:prstGeom prst="rect">
            <a:avLst/>
          </a:prstGeom>
          <a:noFill/>
        </p:spPr>
        <p:txBody>
          <a:bodyPr wrap="square" rtlCol="0">
            <a:spAutoFit/>
          </a:bodyPr>
          <a:lstStyle/>
          <a:p>
            <a:endParaRPr lang="en-US" dirty="0" smtClean="0"/>
          </a:p>
          <a:p>
            <a:r>
              <a:rPr lang="en-US" dirty="0" smtClean="0"/>
              <a:t>      </a:t>
            </a:r>
            <a:r>
              <a:rPr lang="en-US" b="1" dirty="0" smtClean="0">
                <a:solidFill>
                  <a:schemeClr val="bg1"/>
                </a:solidFill>
              </a:rPr>
              <a:t>Take</a:t>
            </a:r>
          </a:p>
          <a:p>
            <a:r>
              <a:rPr lang="en-US" b="1" dirty="0" smtClean="0">
                <a:solidFill>
                  <a:schemeClr val="bg1"/>
                </a:solidFill>
              </a:rPr>
              <a:t>    Action</a:t>
            </a:r>
          </a:p>
          <a:p>
            <a:endParaRPr lang="en-US" dirty="0"/>
          </a:p>
        </p:txBody>
      </p:sp>
      <p:sp>
        <p:nvSpPr>
          <p:cNvPr id="10" name="TextBox 9"/>
          <p:cNvSpPr txBox="1"/>
          <p:nvPr/>
        </p:nvSpPr>
        <p:spPr>
          <a:xfrm>
            <a:off x="7772400" y="2246531"/>
            <a:ext cx="99060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sp>
        <p:nvSpPr>
          <p:cNvPr id="11" name="TextBox 10"/>
          <p:cNvSpPr txBox="1"/>
          <p:nvPr/>
        </p:nvSpPr>
        <p:spPr>
          <a:xfrm>
            <a:off x="3900376" y="443760"/>
            <a:ext cx="1348446" cy="369332"/>
          </a:xfrm>
          <a:prstGeom prst="rect">
            <a:avLst/>
          </a:prstGeom>
          <a:solidFill>
            <a:schemeClr val="bg1"/>
          </a:solidFill>
        </p:spPr>
        <p:txBody>
          <a:bodyPr wrap="none" rtlCol="0">
            <a:spAutoFit/>
          </a:bodyPr>
          <a:lstStyle/>
          <a:p>
            <a:r>
              <a:rPr lang="en-US" dirty="0" smtClean="0"/>
              <a:t>                      </a:t>
            </a:r>
            <a:endParaRPr lang="en-US" dirty="0"/>
          </a:p>
        </p:txBody>
      </p:sp>
      <p:sp>
        <p:nvSpPr>
          <p:cNvPr id="12" name="TextBox 11"/>
          <p:cNvSpPr txBox="1"/>
          <p:nvPr/>
        </p:nvSpPr>
        <p:spPr>
          <a:xfrm>
            <a:off x="228600" y="2388156"/>
            <a:ext cx="1524000" cy="1200329"/>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p:txBody>
      </p:sp>
      <p:sp>
        <p:nvSpPr>
          <p:cNvPr id="13" name="TextBox 12"/>
          <p:cNvSpPr txBox="1"/>
          <p:nvPr/>
        </p:nvSpPr>
        <p:spPr>
          <a:xfrm>
            <a:off x="4114799" y="5902658"/>
            <a:ext cx="961314" cy="369332"/>
          </a:xfrm>
          <a:prstGeom prst="rect">
            <a:avLst/>
          </a:prstGeom>
          <a:solidFill>
            <a:schemeClr val="bg1"/>
          </a:solidFill>
        </p:spPr>
        <p:txBody>
          <a:bodyPr wrap="square" rtlCol="0">
            <a:spAutoFit/>
          </a:bodyPr>
          <a:lstStyle/>
          <a:p>
            <a:endParaRPr lang="en-US" dirty="0"/>
          </a:p>
        </p:txBody>
      </p:sp>
      <p:sp>
        <p:nvSpPr>
          <p:cNvPr id="14" name="Curved Left Arrow 13"/>
          <p:cNvSpPr/>
          <p:nvPr/>
        </p:nvSpPr>
        <p:spPr>
          <a:xfrm rot="10800000">
            <a:off x="1524000" y="152399"/>
            <a:ext cx="2590798" cy="5815038"/>
          </a:xfrm>
          <a:prstGeom prst="curvedLeftArrow">
            <a:avLst>
              <a:gd name="adj1" fmla="val 4441"/>
              <a:gd name="adj2" fmla="val 50000"/>
              <a:gd name="adj3" fmla="val 1265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228600" y="4909066"/>
            <a:ext cx="1658852" cy="1015663"/>
          </a:xfrm>
          <a:prstGeom prst="rect">
            <a:avLst/>
          </a:prstGeom>
          <a:noFill/>
        </p:spPr>
        <p:txBody>
          <a:bodyPr wrap="none" rtlCol="0">
            <a:spAutoFit/>
          </a:bodyPr>
          <a:lstStyle/>
          <a:p>
            <a:r>
              <a:rPr lang="en-US" sz="2000" b="1" dirty="0" smtClean="0">
                <a:solidFill>
                  <a:srgbClr val="7030A0"/>
                </a:solidFill>
              </a:rPr>
              <a:t>Summarize</a:t>
            </a:r>
          </a:p>
          <a:p>
            <a:r>
              <a:rPr lang="en-US" sz="2000" b="1" dirty="0" smtClean="0">
                <a:solidFill>
                  <a:srgbClr val="7030A0"/>
                </a:solidFill>
              </a:rPr>
              <a:t>Communicate</a:t>
            </a:r>
          </a:p>
          <a:p>
            <a:r>
              <a:rPr lang="en-US" sz="2000" b="1" dirty="0" smtClean="0">
                <a:solidFill>
                  <a:srgbClr val="7030A0"/>
                </a:solidFill>
              </a:rPr>
              <a:t>Plan</a:t>
            </a:r>
            <a:endParaRPr lang="en-US" sz="2000" b="1" dirty="0">
              <a:solidFill>
                <a:srgbClr val="7030A0"/>
              </a:solidFill>
            </a:endParaRPr>
          </a:p>
        </p:txBody>
      </p:sp>
      <p:sp>
        <p:nvSpPr>
          <p:cNvPr id="16" name="TextBox 15"/>
          <p:cNvSpPr txBox="1"/>
          <p:nvPr/>
        </p:nvSpPr>
        <p:spPr>
          <a:xfrm>
            <a:off x="7449784" y="932965"/>
            <a:ext cx="1483932" cy="707886"/>
          </a:xfrm>
          <a:prstGeom prst="rect">
            <a:avLst/>
          </a:prstGeom>
          <a:noFill/>
        </p:spPr>
        <p:txBody>
          <a:bodyPr wrap="none" rtlCol="0">
            <a:spAutoFit/>
          </a:bodyPr>
          <a:lstStyle/>
          <a:p>
            <a:r>
              <a:rPr lang="en-US" sz="2000" b="1" dirty="0" smtClean="0">
                <a:solidFill>
                  <a:srgbClr val="7030A0"/>
                </a:solidFill>
              </a:rPr>
              <a:t>  Finalizing</a:t>
            </a:r>
          </a:p>
          <a:p>
            <a:r>
              <a:rPr lang="en-US" sz="2000" b="1" dirty="0" smtClean="0">
                <a:solidFill>
                  <a:srgbClr val="7030A0"/>
                </a:solidFill>
              </a:rPr>
              <a:t>Checkpoints</a:t>
            </a:r>
            <a:endParaRPr lang="en-US" sz="2000" b="1" dirty="0">
              <a:solidFill>
                <a:srgbClr val="7030A0"/>
              </a:solidFill>
            </a:endParaRPr>
          </a:p>
        </p:txBody>
      </p:sp>
      <p:sp>
        <p:nvSpPr>
          <p:cNvPr id="9" name="Curved Left Arrow 8"/>
          <p:cNvSpPr/>
          <p:nvPr/>
        </p:nvSpPr>
        <p:spPr>
          <a:xfrm>
            <a:off x="5076113" y="762000"/>
            <a:ext cx="2696287" cy="5715000"/>
          </a:xfrm>
          <a:prstGeom prst="curvedLeftArrow">
            <a:avLst>
              <a:gd name="adj1" fmla="val 5354"/>
              <a:gd name="adj2" fmla="val 50000"/>
              <a:gd name="adj3" fmla="val 1779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743200" y="1752600"/>
          <a:ext cx="4267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876800" y="3505200"/>
            <a:ext cx="1120115" cy="492443"/>
          </a:xfrm>
          <a:prstGeom prst="rect">
            <a:avLst/>
          </a:prstGeom>
          <a:noFill/>
        </p:spPr>
        <p:txBody>
          <a:bodyPr wrap="none" rtlCol="0">
            <a:spAutoFit/>
          </a:bodyPr>
          <a:lstStyle/>
          <a:p>
            <a:r>
              <a:rPr lang="en-US" sz="1300" b="1" dirty="0" smtClean="0">
                <a:solidFill>
                  <a:schemeClr val="bg1"/>
                </a:solidFill>
              </a:rPr>
              <a:t>Understand </a:t>
            </a:r>
          </a:p>
          <a:p>
            <a:r>
              <a:rPr lang="en-US" sz="1300" b="1" dirty="0" smtClean="0">
                <a:solidFill>
                  <a:schemeClr val="bg1"/>
                </a:solidFill>
              </a:rPr>
              <a:t>Development</a:t>
            </a:r>
            <a:endParaRPr lang="en-US" sz="1300" b="1" dirty="0">
              <a:solidFill>
                <a:schemeClr val="bg1"/>
              </a:solidFill>
            </a:endParaRPr>
          </a:p>
        </p:txBody>
      </p:sp>
      <p:sp>
        <p:nvSpPr>
          <p:cNvPr id="7" name="TextBox 6"/>
          <p:cNvSpPr txBox="1"/>
          <p:nvPr/>
        </p:nvSpPr>
        <p:spPr>
          <a:xfrm>
            <a:off x="4343400" y="1295400"/>
            <a:ext cx="1219200" cy="646331"/>
          </a:xfrm>
          <a:prstGeom prst="rect">
            <a:avLst/>
          </a:prstGeom>
          <a:noFill/>
        </p:spPr>
        <p:txBody>
          <a:bodyPr wrap="square" rtlCol="0">
            <a:spAutoFit/>
          </a:bodyPr>
          <a:lstStyle/>
          <a:p>
            <a:r>
              <a:rPr lang="en-US" dirty="0" smtClean="0"/>
              <a:t>     Ask</a:t>
            </a:r>
          </a:p>
          <a:p>
            <a:r>
              <a:rPr lang="en-US" dirty="0" smtClean="0"/>
              <a:t>Questions</a:t>
            </a:r>
            <a:endParaRPr lang="en-US" dirty="0"/>
          </a:p>
        </p:txBody>
      </p:sp>
      <p:sp>
        <p:nvSpPr>
          <p:cNvPr id="8" name="TextBox 7"/>
          <p:cNvSpPr txBox="1"/>
          <p:nvPr/>
        </p:nvSpPr>
        <p:spPr>
          <a:xfrm>
            <a:off x="6248400" y="2895600"/>
            <a:ext cx="1501950" cy="646331"/>
          </a:xfrm>
          <a:prstGeom prst="rect">
            <a:avLst/>
          </a:prstGeom>
          <a:noFill/>
        </p:spPr>
        <p:txBody>
          <a:bodyPr wrap="none" rtlCol="0">
            <a:spAutoFit/>
          </a:bodyPr>
          <a:lstStyle/>
          <a:p>
            <a:r>
              <a:rPr lang="en-US" dirty="0" smtClean="0"/>
              <a:t>Watch, Listen,</a:t>
            </a:r>
          </a:p>
          <a:p>
            <a:r>
              <a:rPr lang="en-US" dirty="0" smtClean="0"/>
              <a:t>   &amp; Record</a:t>
            </a:r>
            <a:endParaRPr lang="en-US" dirty="0"/>
          </a:p>
        </p:txBody>
      </p:sp>
      <p:sp>
        <p:nvSpPr>
          <p:cNvPr id="9" name="TextBox 8"/>
          <p:cNvSpPr txBox="1"/>
          <p:nvPr/>
        </p:nvSpPr>
        <p:spPr>
          <a:xfrm>
            <a:off x="4495800" y="4800600"/>
            <a:ext cx="832600" cy="369332"/>
          </a:xfrm>
          <a:prstGeom prst="rect">
            <a:avLst/>
          </a:prstGeom>
          <a:noFill/>
        </p:spPr>
        <p:txBody>
          <a:bodyPr wrap="none" rtlCol="0">
            <a:spAutoFit/>
          </a:bodyPr>
          <a:lstStyle/>
          <a:p>
            <a:r>
              <a:rPr lang="en-US" dirty="0" smtClean="0"/>
              <a:t>Reflect</a:t>
            </a:r>
            <a:endParaRPr lang="en-US" dirty="0"/>
          </a:p>
        </p:txBody>
      </p:sp>
      <p:sp>
        <p:nvSpPr>
          <p:cNvPr id="10" name="TextBox 9"/>
          <p:cNvSpPr txBox="1"/>
          <p:nvPr/>
        </p:nvSpPr>
        <p:spPr>
          <a:xfrm>
            <a:off x="2438400" y="3048000"/>
            <a:ext cx="998158" cy="369332"/>
          </a:xfrm>
          <a:prstGeom prst="rect">
            <a:avLst/>
          </a:prstGeom>
          <a:noFill/>
        </p:spPr>
        <p:txBody>
          <a:bodyPr wrap="none" rtlCol="0">
            <a:spAutoFit/>
          </a:bodyPr>
          <a:lstStyle/>
          <a:p>
            <a:r>
              <a:rPr lang="en-US" dirty="0" smtClean="0"/>
              <a:t>Respond</a:t>
            </a:r>
            <a:endParaRPr lang="en-US" dirty="0"/>
          </a:p>
        </p:txBody>
      </p:sp>
      <p:sp>
        <p:nvSpPr>
          <p:cNvPr id="14" name="Rectangle 13"/>
          <p:cNvSpPr/>
          <p:nvPr/>
        </p:nvSpPr>
        <p:spPr>
          <a:xfrm>
            <a:off x="1322232" y="0"/>
            <a:ext cx="657564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Observation Cycle</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5" name="TextBox 14"/>
          <p:cNvSpPr txBox="1"/>
          <p:nvPr/>
        </p:nvSpPr>
        <p:spPr>
          <a:xfrm>
            <a:off x="6172200" y="3581400"/>
            <a:ext cx="2514600" cy="553998"/>
          </a:xfrm>
          <a:prstGeom prst="rect">
            <a:avLst/>
          </a:prstGeom>
          <a:noFill/>
        </p:spPr>
        <p:txBody>
          <a:bodyPr wrap="square" rtlCol="0">
            <a:spAutoFit/>
          </a:bodyPr>
          <a:lstStyle/>
          <a:p>
            <a:endParaRPr lang="en-US" sz="1200" dirty="0" smtClean="0">
              <a:solidFill>
                <a:srgbClr val="339933"/>
              </a:solidFill>
            </a:endParaRPr>
          </a:p>
          <a:p>
            <a:endParaRPr lang="en-US" dirty="0">
              <a:solidFill>
                <a:srgbClr val="339933"/>
              </a:solidFill>
            </a:endParaRPr>
          </a:p>
        </p:txBody>
      </p:sp>
      <p:sp>
        <p:nvSpPr>
          <p:cNvPr id="18" name="TextBox 17"/>
          <p:cNvSpPr txBox="1"/>
          <p:nvPr/>
        </p:nvSpPr>
        <p:spPr>
          <a:xfrm>
            <a:off x="0" y="3962400"/>
            <a:ext cx="396262" cy="276999"/>
          </a:xfrm>
          <a:prstGeom prst="rect">
            <a:avLst/>
          </a:prstGeom>
          <a:noFill/>
        </p:spPr>
        <p:txBody>
          <a:bodyPr wrap="none" rtlCol="0">
            <a:spAutoFit/>
          </a:bodyPr>
          <a:lstStyle/>
          <a:p>
            <a:r>
              <a:rPr lang="en-US" sz="1200" dirty="0" smtClean="0">
                <a:solidFill>
                  <a:srgbClr val="7ABC32"/>
                </a:solidFill>
              </a:rPr>
              <a:t>      </a:t>
            </a:r>
          </a:p>
        </p:txBody>
      </p:sp>
      <p:sp>
        <p:nvSpPr>
          <p:cNvPr id="19" name="TextBox 18"/>
          <p:cNvSpPr txBox="1"/>
          <p:nvPr/>
        </p:nvSpPr>
        <p:spPr>
          <a:xfrm>
            <a:off x="838200" y="1066800"/>
            <a:ext cx="3115156" cy="276999"/>
          </a:xfrm>
          <a:prstGeom prst="rect">
            <a:avLst/>
          </a:prstGeom>
          <a:noFill/>
        </p:spPr>
        <p:txBody>
          <a:bodyPr wrap="square" rtlCol="0">
            <a:spAutoFit/>
          </a:bodyPr>
          <a:lstStyle/>
          <a:p>
            <a:r>
              <a:rPr lang="en-US" sz="1200" dirty="0" smtClean="0">
                <a:solidFill>
                  <a:schemeClr val="accent6">
                    <a:lumMod val="75000"/>
                  </a:schemeClr>
                </a:solidFill>
              </a:rPr>
              <a:t>                                        </a:t>
            </a:r>
            <a:endParaRPr lang="en-US" sz="1200" dirty="0">
              <a:solidFill>
                <a:schemeClr val="accent6">
                  <a:lumMod val="75000"/>
                </a:schemeClr>
              </a:solidFill>
            </a:endParaRPr>
          </a:p>
        </p:txBody>
      </p:sp>
      <p:sp>
        <p:nvSpPr>
          <p:cNvPr id="20" name="TextBox 19"/>
          <p:cNvSpPr txBox="1"/>
          <p:nvPr/>
        </p:nvSpPr>
        <p:spPr>
          <a:xfrm>
            <a:off x="304800" y="6280919"/>
            <a:ext cx="8839200" cy="577081"/>
          </a:xfrm>
          <a:prstGeom prst="rect">
            <a:avLst/>
          </a:prstGeom>
          <a:noFill/>
        </p:spPr>
        <p:txBody>
          <a:bodyPr wrap="square" rtlCol="0">
            <a:spAutoFit/>
          </a:bodyPr>
          <a:lstStyle/>
          <a:p>
            <a:r>
              <a:rPr lang="en-US" sz="1050" dirty="0" smtClean="0"/>
              <a:t>Resources: </a:t>
            </a:r>
            <a:r>
              <a:rPr lang="en-US" sz="1050" dirty="0" err="1" smtClean="0"/>
              <a:t>Jablon</a:t>
            </a:r>
            <a:r>
              <a:rPr lang="en-US" sz="1050" dirty="0" smtClean="0"/>
              <a:t>, Judy R; </a:t>
            </a:r>
            <a:r>
              <a:rPr lang="en-US" sz="1050" dirty="0" err="1" smtClean="0"/>
              <a:t>Dombro</a:t>
            </a:r>
            <a:r>
              <a:rPr lang="en-US" sz="1050" dirty="0" smtClean="0"/>
              <a:t>, Amy L; </a:t>
            </a:r>
            <a:r>
              <a:rPr lang="en-US" sz="1050" dirty="0" err="1" smtClean="0"/>
              <a:t>Dichtelmiller</a:t>
            </a:r>
            <a:r>
              <a:rPr lang="en-US" sz="1050" dirty="0" smtClean="0"/>
              <a:t>, Margo L.  (2007). The Power of Observation. Washington DC: Teaching Strategies.</a:t>
            </a:r>
          </a:p>
          <a:p>
            <a:r>
              <a:rPr lang="en-US" sz="1050" dirty="0" smtClean="0"/>
              <a:t>                     Stetson. Charlotte; </a:t>
            </a:r>
            <a:r>
              <a:rPr lang="en-US" sz="1050" dirty="0" err="1" smtClean="0"/>
              <a:t>Jablon</a:t>
            </a:r>
            <a:r>
              <a:rPr lang="en-US" sz="1050" dirty="0" smtClean="0"/>
              <a:t>, Judy; </a:t>
            </a:r>
            <a:r>
              <a:rPr lang="en-US" sz="1050" dirty="0" err="1" smtClean="0"/>
              <a:t>Dombro</a:t>
            </a:r>
            <a:r>
              <a:rPr lang="en-US" sz="1050" dirty="0" smtClean="0"/>
              <a:t>, Amy L; (2009). Observation: The Key to Responsive Teaching . Washington DC: Teaching Strategies.</a:t>
            </a:r>
          </a:p>
          <a:p>
            <a:r>
              <a:rPr lang="en-US" sz="1050" dirty="0" smtClean="0"/>
              <a:t>   	             		</a:t>
            </a:r>
            <a:endParaRPr lang="en-US" sz="1050" dirty="0"/>
          </a:p>
        </p:txBody>
      </p:sp>
      <p:sp>
        <p:nvSpPr>
          <p:cNvPr id="16" name="TextBox 15"/>
          <p:cNvSpPr txBox="1"/>
          <p:nvPr/>
        </p:nvSpPr>
        <p:spPr>
          <a:xfrm>
            <a:off x="2438400" y="5791200"/>
            <a:ext cx="4799071" cy="369332"/>
          </a:xfrm>
          <a:prstGeom prst="rect">
            <a:avLst/>
          </a:prstGeom>
          <a:noFill/>
        </p:spPr>
        <p:txBody>
          <a:bodyPr wrap="none" rtlCol="0">
            <a:spAutoFit/>
          </a:bodyPr>
          <a:lstStyle/>
          <a:p>
            <a:r>
              <a:rPr lang="en-US" dirty="0" smtClean="0"/>
              <a:t>Ongoing        Every Day-Every Week-Every Month</a:t>
            </a:r>
            <a:endParaRPr lang="en-US" dirty="0"/>
          </a:p>
        </p:txBody>
      </p:sp>
      <p:cxnSp>
        <p:nvCxnSpPr>
          <p:cNvPr id="26" name="Straight Arrow Connector 25"/>
          <p:cNvCxnSpPr/>
          <p:nvPr/>
        </p:nvCxnSpPr>
        <p:spPr>
          <a:xfrm>
            <a:off x="3429000" y="6019800"/>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9" grpId="0"/>
      <p:bldP spid="10" grpId="0"/>
      <p:bldP spid="2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646331"/>
          </a:xfrm>
          <a:prstGeom prst="rect">
            <a:avLst/>
          </a:prstGeom>
          <a:noFill/>
        </p:spPr>
        <p:txBody>
          <a:bodyPr wrap="square" rtlCol="0">
            <a:spAutoFit/>
          </a:bodyPr>
          <a:lstStyle/>
          <a:p>
            <a:r>
              <a:rPr lang="en-US" b="1" dirty="0" smtClean="0"/>
              <a:t>Teaching Strategies Gold </a:t>
            </a:r>
            <a:r>
              <a:rPr lang="en-US" dirty="0" smtClean="0"/>
              <a:t>is an assessment system that has been carefully constructed to use as a foundation for this </a:t>
            </a:r>
            <a:r>
              <a:rPr lang="en-US" b="1" dirty="0" smtClean="0"/>
              <a:t>PROCESS. </a:t>
            </a:r>
            <a:r>
              <a:rPr lang="en-US" dirty="0" smtClean="0"/>
              <a:t>We can examine it as a </a:t>
            </a:r>
            <a:r>
              <a:rPr lang="en-US" b="1" dirty="0" smtClean="0"/>
              <a:t>HIERARCHY.</a:t>
            </a:r>
            <a:endParaRPr lang="en-US" b="1" dirty="0"/>
          </a:p>
        </p:txBody>
      </p:sp>
      <p:sp>
        <p:nvSpPr>
          <p:cNvPr id="4" name="TextBox 3"/>
          <p:cNvSpPr txBox="1"/>
          <p:nvPr/>
        </p:nvSpPr>
        <p:spPr>
          <a:xfrm>
            <a:off x="990600" y="1167353"/>
            <a:ext cx="3733800" cy="381000"/>
          </a:xfrm>
          <a:prstGeom prst="rect">
            <a:avLst/>
          </a:prstGeom>
          <a:solidFill>
            <a:srgbClr val="FFC000"/>
          </a:solidFill>
          <a:ln w="19050">
            <a:solidFill>
              <a:schemeClr val="tx2">
                <a:lumMod val="60000"/>
                <a:lumOff val="40000"/>
              </a:schemeClr>
            </a:solidFill>
          </a:ln>
        </p:spPr>
        <p:txBody>
          <a:bodyPr wrap="square" rtlCol="0">
            <a:spAutoFit/>
          </a:bodyPr>
          <a:lstStyle/>
          <a:p>
            <a:r>
              <a:rPr lang="en-US" dirty="0" smtClean="0"/>
              <a:t>Area Of Development &amp;Learning</a:t>
            </a:r>
            <a:endParaRPr lang="en-US" dirty="0"/>
          </a:p>
        </p:txBody>
      </p:sp>
      <p:sp>
        <p:nvSpPr>
          <p:cNvPr id="6" name="TextBox 5"/>
          <p:cNvSpPr txBox="1"/>
          <p:nvPr/>
        </p:nvSpPr>
        <p:spPr>
          <a:xfrm>
            <a:off x="2028994" y="2165866"/>
            <a:ext cx="3429000" cy="369332"/>
          </a:xfrm>
          <a:prstGeom prst="rect">
            <a:avLst/>
          </a:prstGeom>
          <a:solidFill>
            <a:srgbClr val="FFC000"/>
          </a:solidFill>
          <a:ln w="19050">
            <a:solidFill>
              <a:schemeClr val="tx2">
                <a:lumMod val="60000"/>
                <a:lumOff val="40000"/>
              </a:schemeClr>
            </a:solidFill>
          </a:ln>
        </p:spPr>
        <p:txBody>
          <a:bodyPr wrap="square" rtlCol="0">
            <a:spAutoFit/>
          </a:bodyPr>
          <a:lstStyle/>
          <a:p>
            <a:r>
              <a:rPr lang="en-US" dirty="0" smtClean="0"/>
              <a:t>Objectives</a:t>
            </a:r>
            <a:endParaRPr lang="en-US" dirty="0"/>
          </a:p>
        </p:txBody>
      </p:sp>
      <p:sp>
        <p:nvSpPr>
          <p:cNvPr id="7" name="TextBox 6"/>
          <p:cNvSpPr txBox="1"/>
          <p:nvPr/>
        </p:nvSpPr>
        <p:spPr>
          <a:xfrm>
            <a:off x="2933700" y="3276600"/>
            <a:ext cx="3276600" cy="381000"/>
          </a:xfrm>
          <a:prstGeom prst="rect">
            <a:avLst/>
          </a:prstGeom>
          <a:solidFill>
            <a:srgbClr val="FFC000"/>
          </a:solidFill>
          <a:ln w="19050">
            <a:solidFill>
              <a:schemeClr val="tx2">
                <a:lumMod val="60000"/>
                <a:lumOff val="40000"/>
              </a:schemeClr>
            </a:solidFill>
          </a:ln>
        </p:spPr>
        <p:txBody>
          <a:bodyPr wrap="square" rtlCol="0">
            <a:spAutoFit/>
          </a:bodyPr>
          <a:lstStyle/>
          <a:p>
            <a:r>
              <a:rPr lang="en-US" dirty="0" smtClean="0"/>
              <a:t>Dimensions</a:t>
            </a:r>
            <a:endParaRPr lang="en-US" dirty="0"/>
          </a:p>
        </p:txBody>
      </p:sp>
      <p:sp>
        <p:nvSpPr>
          <p:cNvPr id="8" name="TextBox 7"/>
          <p:cNvSpPr txBox="1"/>
          <p:nvPr/>
        </p:nvSpPr>
        <p:spPr>
          <a:xfrm>
            <a:off x="3837432" y="4451866"/>
            <a:ext cx="3352800" cy="369332"/>
          </a:xfrm>
          <a:prstGeom prst="rect">
            <a:avLst/>
          </a:prstGeom>
          <a:solidFill>
            <a:srgbClr val="FFC000"/>
          </a:solidFill>
          <a:ln w="19050">
            <a:solidFill>
              <a:schemeClr val="tx2">
                <a:lumMod val="60000"/>
                <a:lumOff val="40000"/>
              </a:schemeClr>
            </a:solidFill>
          </a:ln>
        </p:spPr>
        <p:txBody>
          <a:bodyPr wrap="square" rtlCol="0">
            <a:spAutoFit/>
          </a:bodyPr>
          <a:lstStyle/>
          <a:p>
            <a:r>
              <a:rPr lang="en-US" dirty="0" smtClean="0"/>
              <a:t>Indicators</a:t>
            </a:r>
            <a:endParaRPr lang="en-US" dirty="0"/>
          </a:p>
        </p:txBody>
      </p:sp>
      <p:sp>
        <p:nvSpPr>
          <p:cNvPr id="9" name="TextBox 8"/>
          <p:cNvSpPr txBox="1"/>
          <p:nvPr/>
        </p:nvSpPr>
        <p:spPr>
          <a:xfrm>
            <a:off x="4876800" y="5715000"/>
            <a:ext cx="3200400" cy="369332"/>
          </a:xfrm>
          <a:prstGeom prst="rect">
            <a:avLst/>
          </a:prstGeom>
          <a:solidFill>
            <a:srgbClr val="FFC000"/>
          </a:solidFill>
          <a:ln w="19050">
            <a:solidFill>
              <a:schemeClr val="tx2">
                <a:lumMod val="60000"/>
                <a:lumOff val="40000"/>
              </a:schemeClr>
            </a:solidFill>
          </a:ln>
        </p:spPr>
        <p:txBody>
          <a:bodyPr wrap="square" rtlCol="0">
            <a:spAutoFit/>
          </a:bodyPr>
          <a:lstStyle/>
          <a:p>
            <a:r>
              <a:rPr lang="en-US" dirty="0" smtClean="0"/>
              <a:t>Examples</a:t>
            </a:r>
            <a:endParaRPr lang="en-US" dirty="0"/>
          </a:p>
        </p:txBody>
      </p:sp>
      <p:sp>
        <p:nvSpPr>
          <p:cNvPr id="10" name="Down Arrow 9"/>
          <p:cNvSpPr/>
          <p:nvPr/>
        </p:nvSpPr>
        <p:spPr>
          <a:xfrm>
            <a:off x="3352800" y="1756193"/>
            <a:ext cx="4846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973037" y="2743200"/>
            <a:ext cx="4846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154168" y="3886200"/>
            <a:ext cx="4846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5617165" y="5029200"/>
            <a:ext cx="4846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P spid="10" grpId="0" animBg="1"/>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1752600" y="902732"/>
            <a:ext cx="6526552" cy="4896049"/>
          </a:xfrm>
          <a:prstGeom prst="rect">
            <a:avLst/>
          </a:prstGeom>
          <a:noFill/>
          <a:ln w="9525">
            <a:noFill/>
            <a:miter lim="800000"/>
            <a:headEnd/>
            <a:tailEnd/>
          </a:ln>
          <a:effectLst/>
        </p:spPr>
      </p:pic>
      <p:sp>
        <p:nvSpPr>
          <p:cNvPr id="5" name="Rectangle 4"/>
          <p:cNvSpPr/>
          <p:nvPr/>
        </p:nvSpPr>
        <p:spPr>
          <a:xfrm>
            <a:off x="304799" y="533400"/>
            <a:ext cx="6629401" cy="369332"/>
          </a:xfrm>
          <a:prstGeom prst="rect">
            <a:avLst/>
          </a:prstGeom>
        </p:spPr>
        <p:txBody>
          <a:bodyPr wrap="square">
            <a:spAutoFit/>
          </a:bodyPr>
          <a:lstStyle/>
          <a:p>
            <a:r>
              <a:rPr lang="en-US" b="1" dirty="0"/>
              <a:t>And it all comes together to look like this</a:t>
            </a:r>
          </a:p>
        </p:txBody>
      </p:sp>
    </p:spTree>
    <p:extLst>
      <p:ext uri="{BB962C8B-B14F-4D97-AF65-F5344CB8AC3E}">
        <p14:creationId xmlns:p14="http://schemas.microsoft.com/office/powerpoint/2010/main" xmlns="" val="154007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996950" y="463550"/>
            <a:ext cx="7600950" cy="1257300"/>
          </a:xfrm>
          <a:prstGeom prst="rect">
            <a:avLst/>
          </a:prstGeom>
        </p:spPr>
        <p:txBody>
          <a:bodyPr wrap="none" fromWordArt="1">
            <a:prstTxWarp prst="textPlain">
              <a:avLst>
                <a:gd name="adj" fmla="val 50000"/>
              </a:avLst>
            </a:prstTxWarp>
          </a:bodyPr>
          <a:lstStyle/>
          <a:p>
            <a:pPr algn="ctr" rtl="0"/>
            <a:endParaRPr 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027" name="Rectangle 3"/>
          <p:cNvSpPr>
            <a:spLocks noChangeArrowheads="1"/>
          </p:cNvSpPr>
          <p:nvPr/>
        </p:nvSpPr>
        <p:spPr bwMode="auto">
          <a:xfrm>
            <a:off x="-87502" y="1371600"/>
            <a:ext cx="923150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4 Developmental Areas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5 Content Areas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English Language Learner</a:t>
            </a:r>
            <a:endParaRPr kumimoji="0" lang="en-US" sz="2000"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228600" y="1905000"/>
            <a:ext cx="1860766" cy="1077218"/>
          </a:xfrm>
          <a:prstGeom prst="rect">
            <a:avLst/>
          </a:prstGeom>
          <a:noFill/>
        </p:spPr>
        <p:txBody>
          <a:bodyPr wrap="none" rtlCol="0">
            <a:spAutoFit/>
          </a:bodyPr>
          <a:lstStyle/>
          <a:p>
            <a:pPr>
              <a:buBlip>
                <a:blip r:embed="rId3"/>
              </a:buBlip>
            </a:pPr>
            <a:r>
              <a:rPr lang="en-US" sz="1600" dirty="0" smtClean="0">
                <a:solidFill>
                  <a:srgbClr val="00B050"/>
                </a:solidFill>
              </a:rPr>
              <a:t>   Social-Emotional</a:t>
            </a:r>
          </a:p>
          <a:p>
            <a:pPr>
              <a:buBlip>
                <a:blip r:embed="rId3"/>
              </a:buBlip>
            </a:pPr>
            <a:r>
              <a:rPr lang="en-US" sz="1600" dirty="0" smtClean="0">
                <a:solidFill>
                  <a:srgbClr val="00B050"/>
                </a:solidFill>
              </a:rPr>
              <a:t>   Physical</a:t>
            </a:r>
          </a:p>
          <a:p>
            <a:pPr>
              <a:buBlip>
                <a:blip r:embed="rId3"/>
              </a:buBlip>
            </a:pPr>
            <a:r>
              <a:rPr lang="en-US" sz="1600" dirty="0" smtClean="0">
                <a:solidFill>
                  <a:srgbClr val="00B050"/>
                </a:solidFill>
              </a:rPr>
              <a:t>   Language  </a:t>
            </a:r>
          </a:p>
          <a:p>
            <a:pPr>
              <a:buBlip>
                <a:blip r:embed="rId3"/>
              </a:buBlip>
            </a:pPr>
            <a:r>
              <a:rPr lang="en-US" sz="1600" dirty="0" smtClean="0">
                <a:solidFill>
                  <a:srgbClr val="00B050"/>
                </a:solidFill>
              </a:rPr>
              <a:t>   Cognitive</a:t>
            </a:r>
            <a:endParaRPr lang="en-US" sz="1600" dirty="0">
              <a:solidFill>
                <a:srgbClr val="00B050"/>
              </a:solidFill>
            </a:endParaRPr>
          </a:p>
        </p:txBody>
      </p:sp>
      <p:sp>
        <p:nvSpPr>
          <p:cNvPr id="8" name="TextBox 7"/>
          <p:cNvSpPr txBox="1"/>
          <p:nvPr/>
        </p:nvSpPr>
        <p:spPr>
          <a:xfrm>
            <a:off x="3276600" y="1905000"/>
            <a:ext cx="3200400" cy="1323439"/>
          </a:xfrm>
          <a:prstGeom prst="rect">
            <a:avLst/>
          </a:prstGeom>
          <a:noFill/>
        </p:spPr>
        <p:txBody>
          <a:bodyPr wrap="square" rtlCol="0">
            <a:spAutoFit/>
          </a:bodyPr>
          <a:lstStyle/>
          <a:p>
            <a:pPr>
              <a:buBlip>
                <a:blip r:embed="rId4"/>
              </a:buBlip>
            </a:pPr>
            <a:r>
              <a:rPr lang="en-US" sz="1600" dirty="0" smtClean="0"/>
              <a:t>   </a:t>
            </a:r>
            <a:r>
              <a:rPr lang="en-US" sz="1600" dirty="0" smtClean="0">
                <a:solidFill>
                  <a:srgbClr val="7030A0"/>
                </a:solidFill>
              </a:rPr>
              <a:t>Literacy</a:t>
            </a:r>
          </a:p>
          <a:p>
            <a:pPr>
              <a:buBlip>
                <a:blip r:embed="rId4"/>
              </a:buBlip>
            </a:pPr>
            <a:r>
              <a:rPr lang="en-US" sz="1600" dirty="0" smtClean="0">
                <a:solidFill>
                  <a:srgbClr val="7030A0"/>
                </a:solidFill>
              </a:rPr>
              <a:t>   Mathematics </a:t>
            </a:r>
          </a:p>
          <a:p>
            <a:pPr>
              <a:buBlip>
                <a:blip r:embed="rId4"/>
              </a:buBlip>
            </a:pPr>
            <a:r>
              <a:rPr lang="en-US" sz="1600" dirty="0" smtClean="0">
                <a:solidFill>
                  <a:srgbClr val="7030A0"/>
                </a:solidFill>
              </a:rPr>
              <a:t>   Science &amp; Technology</a:t>
            </a:r>
          </a:p>
          <a:p>
            <a:pPr>
              <a:buBlip>
                <a:blip r:embed="rId4"/>
              </a:buBlip>
            </a:pPr>
            <a:r>
              <a:rPr lang="en-US" sz="1600" dirty="0" smtClean="0">
                <a:solidFill>
                  <a:srgbClr val="7030A0"/>
                </a:solidFill>
              </a:rPr>
              <a:t>   Social Studies</a:t>
            </a:r>
          </a:p>
          <a:p>
            <a:pPr>
              <a:buBlip>
                <a:blip r:embed="rId4"/>
              </a:buBlip>
            </a:pPr>
            <a:r>
              <a:rPr lang="en-US" sz="1600" dirty="0" smtClean="0">
                <a:solidFill>
                  <a:srgbClr val="7030A0"/>
                </a:solidFill>
              </a:rPr>
              <a:t>   The Arts</a:t>
            </a:r>
            <a:endParaRPr lang="en-US" sz="1600" dirty="0"/>
          </a:p>
        </p:txBody>
      </p:sp>
      <p:sp>
        <p:nvSpPr>
          <p:cNvPr id="9" name="TextBox 8"/>
          <p:cNvSpPr txBox="1"/>
          <p:nvPr/>
        </p:nvSpPr>
        <p:spPr>
          <a:xfrm>
            <a:off x="6705600" y="2133600"/>
            <a:ext cx="2178930" cy="1323439"/>
          </a:xfrm>
          <a:prstGeom prst="rect">
            <a:avLst/>
          </a:prstGeom>
          <a:noFill/>
        </p:spPr>
        <p:txBody>
          <a:bodyPr wrap="none" rtlCol="0">
            <a:spAutoFit/>
          </a:bodyPr>
          <a:lstStyle/>
          <a:p>
            <a:pPr>
              <a:buBlip>
                <a:blip r:embed="rId5"/>
              </a:buBlip>
            </a:pPr>
            <a:r>
              <a:rPr lang="en-US" sz="1600" dirty="0" smtClean="0">
                <a:solidFill>
                  <a:srgbClr val="FF0000"/>
                </a:solidFill>
              </a:rPr>
              <a:t>   Receptive</a:t>
            </a:r>
          </a:p>
          <a:p>
            <a:pPr>
              <a:buBlip>
                <a:blip r:embed="rId5"/>
              </a:buBlip>
            </a:pPr>
            <a:r>
              <a:rPr lang="en-US" sz="1600" dirty="0" smtClean="0">
                <a:solidFill>
                  <a:srgbClr val="FF0000"/>
                </a:solidFill>
              </a:rPr>
              <a:t>   Expressive</a:t>
            </a:r>
          </a:p>
          <a:p>
            <a:r>
              <a:rPr lang="en-US" sz="1600" dirty="0" smtClean="0">
                <a:solidFill>
                  <a:srgbClr val="FF0000"/>
                </a:solidFill>
              </a:rPr>
              <a:t>  </a:t>
            </a:r>
          </a:p>
          <a:p>
            <a:r>
              <a:rPr lang="en-US" sz="1600" b="1" dirty="0" smtClean="0">
                <a:solidFill>
                  <a:srgbClr val="FF0000"/>
                </a:solidFill>
              </a:rPr>
              <a:t>       Determined by</a:t>
            </a:r>
          </a:p>
          <a:p>
            <a:r>
              <a:rPr lang="en-US" sz="1600" b="1" dirty="0" smtClean="0">
                <a:solidFill>
                  <a:srgbClr val="FF0000"/>
                </a:solidFill>
              </a:rPr>
              <a:t>Home Language Survey</a:t>
            </a:r>
            <a:endParaRPr lang="en-US" sz="1600" b="1" dirty="0">
              <a:solidFill>
                <a:srgbClr val="FF0000"/>
              </a:solidFill>
            </a:endParaRPr>
          </a:p>
        </p:txBody>
      </p:sp>
      <p:pic>
        <p:nvPicPr>
          <p:cNvPr id="11" name="Picture 10" descr="class dance.jpg"/>
          <p:cNvPicPr>
            <a:picLocks noChangeAspect="1"/>
          </p:cNvPicPr>
          <p:nvPr/>
        </p:nvPicPr>
        <p:blipFill>
          <a:blip r:embed="rId6" cstate="print"/>
          <a:stretch>
            <a:fillRect/>
          </a:stretch>
        </p:blipFill>
        <p:spPr>
          <a:xfrm rot="20971614">
            <a:off x="589131" y="3818817"/>
            <a:ext cx="2124656" cy="1859074"/>
          </a:xfrm>
          <a:prstGeom prst="rect">
            <a:avLst/>
          </a:prstGeom>
          <a:ln w="38100">
            <a:solidFill>
              <a:srgbClr val="339933"/>
            </a:solidFill>
          </a:ln>
        </p:spPr>
      </p:pic>
      <p:pic>
        <p:nvPicPr>
          <p:cNvPr id="12" name="Picture 11" descr="fireman.jpg"/>
          <p:cNvPicPr>
            <a:picLocks noChangeAspect="1"/>
          </p:cNvPicPr>
          <p:nvPr/>
        </p:nvPicPr>
        <p:blipFill>
          <a:blip r:embed="rId7" cstate="print"/>
          <a:stretch>
            <a:fillRect/>
          </a:stretch>
        </p:blipFill>
        <p:spPr>
          <a:xfrm>
            <a:off x="3200400" y="4343400"/>
            <a:ext cx="2756452" cy="1981200"/>
          </a:xfrm>
          <a:prstGeom prst="rect">
            <a:avLst/>
          </a:prstGeom>
          <a:ln w="19050">
            <a:solidFill>
              <a:srgbClr val="7030A0"/>
            </a:solidFill>
          </a:ln>
        </p:spPr>
      </p:pic>
      <p:pic>
        <p:nvPicPr>
          <p:cNvPr id="13" name="Picture 12" descr="lit bud 13 Nani and Book.jpg"/>
          <p:cNvPicPr>
            <a:picLocks noChangeAspect="1"/>
          </p:cNvPicPr>
          <p:nvPr/>
        </p:nvPicPr>
        <p:blipFill>
          <a:blip r:embed="rId8" cstate="print"/>
          <a:stretch>
            <a:fillRect/>
          </a:stretch>
        </p:blipFill>
        <p:spPr>
          <a:xfrm rot="650843">
            <a:off x="6693619" y="3895627"/>
            <a:ext cx="1735016" cy="2325278"/>
          </a:xfrm>
          <a:prstGeom prst="rect">
            <a:avLst/>
          </a:prstGeom>
          <a:ln w="28575">
            <a:solidFill>
              <a:srgbClr val="FF0000"/>
            </a:solidFill>
          </a:ln>
        </p:spPr>
      </p:pic>
      <p:sp>
        <p:nvSpPr>
          <p:cNvPr id="2" name="WordArt 2"/>
          <p:cNvSpPr>
            <a:spLocks noChangeArrowheads="1" noChangeShapeType="1" noTextEdit="1"/>
          </p:cNvSpPr>
          <p:nvPr/>
        </p:nvSpPr>
        <p:spPr bwMode="auto">
          <a:xfrm>
            <a:off x="166688" y="463550"/>
            <a:ext cx="8596312" cy="652463"/>
          </a:xfrm>
          <a:prstGeom prst="rect">
            <a:avLst/>
          </a:prstGeom>
        </p:spPr>
        <p:txBody>
          <a:bodyPr wrap="none" fromWordArt="1">
            <a:prstTxWarp prst="textPlain">
              <a:avLst>
                <a:gd name="adj" fmla="val 50000"/>
              </a:avLst>
            </a:prstTxWarp>
          </a:bodyPr>
          <a:lstStyle/>
          <a:p>
            <a:pPr algn="ctr" rtl="0"/>
            <a:r>
              <a:rPr lang="en-US"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10 Developmental &amp; Learning Areas</a:t>
            </a:r>
            <a:endParaRPr 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Effect transition="in" filter="fade">
                                      <p:cBhvr>
                                        <p:cTn id="13" dur="500"/>
                                        <p:tgtEl>
                                          <p:spTgt spid="10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8447</TotalTime>
  <Words>1458</Words>
  <Application>Microsoft Office PowerPoint</Application>
  <PresentationFormat>On-screen Show (4:3)</PresentationFormat>
  <Paragraphs>153</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jill.corbett</dc:creator>
  <cp:lastModifiedBy>claudia.kendall</cp:lastModifiedBy>
  <cp:revision>333</cp:revision>
  <dcterms:created xsi:type="dcterms:W3CDTF">2010-07-13T18:40:47Z</dcterms:created>
  <dcterms:modified xsi:type="dcterms:W3CDTF">2012-11-29T15:44:02Z</dcterms:modified>
</cp:coreProperties>
</file>